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4"/>
  </p:notesMasterIdLst>
  <p:handoutMasterIdLst>
    <p:handoutMasterId r:id="rId35"/>
  </p:handoutMasterIdLst>
  <p:sldIdLst>
    <p:sldId id="384" r:id="rId5"/>
    <p:sldId id="472" r:id="rId6"/>
    <p:sldId id="450" r:id="rId7"/>
    <p:sldId id="388" r:id="rId8"/>
    <p:sldId id="389" r:id="rId9"/>
    <p:sldId id="444" r:id="rId10"/>
    <p:sldId id="456" r:id="rId11"/>
    <p:sldId id="443" r:id="rId12"/>
    <p:sldId id="459" r:id="rId13"/>
    <p:sldId id="377" r:id="rId14"/>
    <p:sldId id="387" r:id="rId15"/>
    <p:sldId id="433" r:id="rId16"/>
    <p:sldId id="424" r:id="rId17"/>
    <p:sldId id="478" r:id="rId18"/>
    <p:sldId id="435" r:id="rId19"/>
    <p:sldId id="382" r:id="rId20"/>
    <p:sldId id="449" r:id="rId21"/>
    <p:sldId id="474" r:id="rId22"/>
    <p:sldId id="475" r:id="rId23"/>
    <p:sldId id="413" r:id="rId24"/>
    <p:sldId id="429" r:id="rId25"/>
    <p:sldId id="394" r:id="rId26"/>
    <p:sldId id="395" r:id="rId27"/>
    <p:sldId id="402" r:id="rId28"/>
    <p:sldId id="477" r:id="rId29"/>
    <p:sldId id="414" r:id="rId30"/>
    <p:sldId id="476" r:id="rId31"/>
    <p:sldId id="437" r:id="rId32"/>
    <p:sldId id="418" r:id="rId33"/>
  </p:sldIdLst>
  <p:sldSz cx="9144000" cy="5143500" type="screen16x9"/>
  <p:notesSz cx="6858000" cy="9199563"/>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3239" userDrawn="1">
          <p15:clr>
            <a:srgbClr val="A4A3A4"/>
          </p15:clr>
        </p15:guide>
        <p15:guide id="2" pos="5759" userDrawn="1">
          <p15:clr>
            <a:srgbClr val="A4A3A4"/>
          </p15:clr>
        </p15:guide>
        <p15:guide id="3" orient="horz" userDrawn="1">
          <p15:clr>
            <a:srgbClr val="A4A3A4"/>
          </p15:clr>
        </p15:guide>
        <p15:guide id="4" userDrawn="1">
          <p15:clr>
            <a:srgbClr val="A4A3A4"/>
          </p15:clr>
        </p15:guide>
      </p15:sldGuideLst>
    </p:ext>
    <p:ext uri="{2D200454-40CA-4A62-9FC3-DE9A4176ACB9}">
      <p15:notesGuideLst xmlns:p15="http://schemas.microsoft.com/office/powerpoint/2012/main">
        <p15:guide id="1" orient="horz" pos="289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sy" initials="B" lastIdx="17" clrIdx="0"/>
  <p:cmAuthor id="2" name="Craig Kampes" initials="cek" lastIdx="2"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E1A"/>
    <a:srgbClr val="003366"/>
    <a:srgbClr val="D79614"/>
    <a:srgbClr val="3AA3FF"/>
    <a:srgbClr val="161645"/>
    <a:srgbClr val="FFFFFF"/>
    <a:srgbClr val="B7231D"/>
    <a:srgbClr val="BADC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57" autoAdjust="0"/>
    <p:restoredTop sz="95982" autoAdjust="0"/>
  </p:normalViewPr>
  <p:slideViewPr>
    <p:cSldViewPr snapToGrid="0">
      <p:cViewPr>
        <p:scale>
          <a:sx n="99" d="100"/>
          <a:sy n="99" d="100"/>
        </p:scale>
        <p:origin x="828" y="36"/>
      </p:cViewPr>
      <p:guideLst>
        <p:guide orient="horz" pos="3239"/>
        <p:guide pos="5759"/>
        <p:guide orient="horz"/>
        <p:guide/>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59" d="100"/>
          <a:sy n="59" d="100"/>
        </p:scale>
        <p:origin x="-1740" y="-96"/>
      </p:cViewPr>
      <p:guideLst>
        <p:guide orient="horz" pos="289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0375"/>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pitchFamily="-112" charset="-128"/>
              </a:defRPr>
            </a:lvl1pPr>
          </a:lstStyle>
          <a:p>
            <a:pPr>
              <a:defRPr/>
            </a:pPr>
            <a:endParaRPr lang="en-US" dirty="0"/>
          </a:p>
        </p:txBody>
      </p:sp>
      <p:sp>
        <p:nvSpPr>
          <p:cNvPr id="3" name="Date Placeholder 2"/>
          <p:cNvSpPr>
            <a:spLocks noGrp="1"/>
          </p:cNvSpPr>
          <p:nvPr>
            <p:ph type="dt" sz="quarter" idx="1"/>
          </p:nvPr>
        </p:nvSpPr>
        <p:spPr>
          <a:xfrm>
            <a:off x="3884613" y="0"/>
            <a:ext cx="2971800" cy="460375"/>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5B3641E-8AC5-4ED7-9F27-E06C4B89A18E}" type="datetime1">
              <a:rPr lang="en-US"/>
              <a:pPr/>
              <a:t>1/16/2022</a:t>
            </a:fld>
            <a:endParaRPr lang="en-US" dirty="0"/>
          </a:p>
        </p:txBody>
      </p:sp>
      <p:sp>
        <p:nvSpPr>
          <p:cNvPr id="4" name="Footer Placeholder 3"/>
          <p:cNvSpPr>
            <a:spLocks noGrp="1"/>
          </p:cNvSpPr>
          <p:nvPr>
            <p:ph type="ftr" sz="quarter" idx="2"/>
          </p:nvPr>
        </p:nvSpPr>
        <p:spPr>
          <a:xfrm>
            <a:off x="0" y="8737600"/>
            <a:ext cx="2971800" cy="460375"/>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pitchFamily="-112" charset="-128"/>
              </a:defRPr>
            </a:lvl1pPr>
          </a:lstStyle>
          <a:p>
            <a:pPr>
              <a:defRPr/>
            </a:pPr>
            <a:endParaRPr lang="en-US" dirty="0"/>
          </a:p>
        </p:txBody>
      </p:sp>
      <p:sp>
        <p:nvSpPr>
          <p:cNvPr id="5" name="Slide Number Placeholder 4"/>
          <p:cNvSpPr>
            <a:spLocks noGrp="1"/>
          </p:cNvSpPr>
          <p:nvPr>
            <p:ph type="sldNum" sz="quarter" idx="3"/>
          </p:nvPr>
        </p:nvSpPr>
        <p:spPr>
          <a:xfrm>
            <a:off x="3884613" y="8737600"/>
            <a:ext cx="2971800" cy="46037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4AEFAEA-E25B-4581-9323-4F98884E614C}" type="slidenum">
              <a:rPr lang="en-US"/>
              <a:pPr/>
              <a:t>‹#›</a:t>
            </a:fld>
            <a:endParaRPr lang="en-US" dirty="0"/>
          </a:p>
        </p:txBody>
      </p:sp>
    </p:spTree>
    <p:extLst>
      <p:ext uri="{BB962C8B-B14F-4D97-AF65-F5344CB8AC3E}">
        <p14:creationId xmlns:p14="http://schemas.microsoft.com/office/powerpoint/2010/main" val="6135093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6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aseline="-25000"/>
            </a:lvl1pPr>
          </a:lstStyle>
          <a:p>
            <a:endParaRPr lang="en-US" dirty="0"/>
          </a:p>
        </p:txBody>
      </p:sp>
      <p:sp>
        <p:nvSpPr>
          <p:cNvPr id="4099" name="Rectangle 3"/>
          <p:cNvSpPr>
            <a:spLocks noGrp="1" noChangeArrowheads="1"/>
          </p:cNvSpPr>
          <p:nvPr>
            <p:ph type="dt" idx="1"/>
          </p:nvPr>
        </p:nvSpPr>
        <p:spPr bwMode="auto">
          <a:xfrm>
            <a:off x="3886200" y="0"/>
            <a:ext cx="2971800" cy="46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aseline="-25000"/>
            </a:lvl1pPr>
          </a:lstStyle>
          <a:p>
            <a:endParaRPr lang="en-US" dirty="0"/>
          </a:p>
        </p:txBody>
      </p:sp>
      <p:sp>
        <p:nvSpPr>
          <p:cNvPr id="14340" name="Rectangle 4"/>
          <p:cNvSpPr>
            <a:spLocks noGrp="1" noRot="1" noChangeAspect="1" noChangeArrowheads="1" noTextEdit="1"/>
          </p:cNvSpPr>
          <p:nvPr>
            <p:ph type="sldImg" idx="2"/>
          </p:nvPr>
        </p:nvSpPr>
        <p:spPr bwMode="auto">
          <a:xfrm>
            <a:off x="363538" y="690563"/>
            <a:ext cx="6130925" cy="344963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70388"/>
            <a:ext cx="5029200" cy="41386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739188"/>
            <a:ext cx="2971800" cy="4603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aseline="-25000"/>
            </a:lvl1pPr>
          </a:lstStyle>
          <a:p>
            <a:endParaRPr lang="en-US" dirty="0"/>
          </a:p>
        </p:txBody>
      </p:sp>
      <p:sp>
        <p:nvSpPr>
          <p:cNvPr id="4103" name="Rectangle 7"/>
          <p:cNvSpPr>
            <a:spLocks noGrp="1" noChangeArrowheads="1"/>
          </p:cNvSpPr>
          <p:nvPr>
            <p:ph type="sldNum" sz="quarter" idx="5"/>
          </p:nvPr>
        </p:nvSpPr>
        <p:spPr bwMode="auto">
          <a:xfrm>
            <a:off x="3886200" y="8739188"/>
            <a:ext cx="2971800" cy="4603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aseline="-25000"/>
            </a:lvl1pPr>
          </a:lstStyle>
          <a:p>
            <a:fld id="{9BACA99D-60EF-4E91-AFB8-5315D6D7D8D2}" type="slidenum">
              <a:rPr lang="en-US"/>
              <a:pPr/>
              <a:t>‹#›</a:t>
            </a:fld>
            <a:endParaRPr lang="en-US" dirty="0"/>
          </a:p>
        </p:txBody>
      </p:sp>
    </p:spTree>
    <p:extLst>
      <p:ext uri="{BB962C8B-B14F-4D97-AF65-F5344CB8AC3E}">
        <p14:creationId xmlns:p14="http://schemas.microsoft.com/office/powerpoint/2010/main" val="18528335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8AE3FA6-8AED-4CA1-887C-98D9AAEA5D76}" type="slidenum">
              <a:rPr lang="en-US"/>
              <a:pPr/>
              <a:t>1</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marL="232921" indent="-232921" eaLnBrk="1" hangingPunct="1">
              <a:buFontTx/>
              <a:buAutoNum type="arabicPeriod"/>
            </a:pPr>
            <a:endParaRPr lang="en-US" dirty="0">
              <a:latin typeface="Arial" charset="0"/>
              <a:ea typeface="ＭＳ Ｐゴシック" charset="-128"/>
            </a:endParaRPr>
          </a:p>
        </p:txBody>
      </p:sp>
    </p:spTree>
    <p:extLst>
      <p:ext uri="{BB962C8B-B14F-4D97-AF65-F5344CB8AC3E}">
        <p14:creationId xmlns:p14="http://schemas.microsoft.com/office/powerpoint/2010/main" val="555324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363538" y="690563"/>
            <a:ext cx="6130925" cy="3449637"/>
          </a:xfrm>
          <a:ln/>
        </p:spPr>
      </p:sp>
      <p:sp>
        <p:nvSpPr>
          <p:cNvPr id="45059" name="Notes Placeholder 2"/>
          <p:cNvSpPr>
            <a:spLocks noGrp="1"/>
          </p:cNvSpPr>
          <p:nvPr>
            <p:ph type="body" idx="1"/>
          </p:nvPr>
        </p:nvSpPr>
        <p:spPr>
          <a:noFill/>
          <a:ln/>
        </p:spPr>
        <p:txBody>
          <a:bodyPr/>
          <a:lstStyle/>
          <a:p>
            <a:pPr marL="0" indent="0">
              <a:buFontTx/>
              <a:buNone/>
            </a:pPr>
            <a:endParaRPr lang="en-US" dirty="0">
              <a:latin typeface="Arial" charset="0"/>
              <a:ea typeface="ＭＳ Ｐゴシック" charset="-128"/>
            </a:endParaRPr>
          </a:p>
        </p:txBody>
      </p:sp>
      <p:sp>
        <p:nvSpPr>
          <p:cNvPr id="45060" name="Slide Number Placeholder 3"/>
          <p:cNvSpPr>
            <a:spLocks noGrp="1"/>
          </p:cNvSpPr>
          <p:nvPr>
            <p:ph type="sldNum" sz="quarter" idx="5"/>
          </p:nvPr>
        </p:nvSpPr>
        <p:spPr>
          <a:noFill/>
        </p:spPr>
        <p:txBody>
          <a:bodyPr/>
          <a:lstStyle/>
          <a:p>
            <a:fld id="{F5FE95A8-C5E7-4F31-941B-990E6065DC40}" type="slidenum">
              <a:rPr lang="en-US"/>
              <a:pPr/>
              <a:t>10</a:t>
            </a:fld>
            <a:endParaRPr lang="en-US" dirty="0"/>
          </a:p>
        </p:txBody>
      </p:sp>
    </p:spTree>
    <p:extLst>
      <p:ext uri="{BB962C8B-B14F-4D97-AF65-F5344CB8AC3E}">
        <p14:creationId xmlns:p14="http://schemas.microsoft.com/office/powerpoint/2010/main" val="4162267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363538" y="690563"/>
            <a:ext cx="6130925" cy="3449637"/>
          </a:xfrm>
          <a:ln/>
        </p:spPr>
      </p:sp>
      <p:sp>
        <p:nvSpPr>
          <p:cNvPr id="45059" name="Notes Placeholder 2"/>
          <p:cNvSpPr>
            <a:spLocks noGrp="1"/>
          </p:cNvSpPr>
          <p:nvPr>
            <p:ph type="body" idx="1"/>
          </p:nvPr>
        </p:nvSpPr>
        <p:spPr>
          <a:noFill/>
          <a:ln/>
        </p:spPr>
        <p:txBody>
          <a:bodyPr/>
          <a:lstStyle/>
          <a:p>
            <a:pPr marL="0" indent="0">
              <a:buFontTx/>
              <a:buNone/>
            </a:pPr>
            <a:endParaRPr lang="en-US" dirty="0">
              <a:latin typeface="Arial" charset="0"/>
              <a:ea typeface="ＭＳ Ｐゴシック" charset="-128"/>
            </a:endParaRPr>
          </a:p>
        </p:txBody>
      </p:sp>
      <p:sp>
        <p:nvSpPr>
          <p:cNvPr id="45060" name="Slide Number Placeholder 3"/>
          <p:cNvSpPr>
            <a:spLocks noGrp="1"/>
          </p:cNvSpPr>
          <p:nvPr>
            <p:ph type="sldNum" sz="quarter" idx="5"/>
          </p:nvPr>
        </p:nvSpPr>
        <p:spPr>
          <a:noFill/>
        </p:spPr>
        <p:txBody>
          <a:bodyPr/>
          <a:lstStyle/>
          <a:p>
            <a:fld id="{F5FE95A8-C5E7-4F31-941B-990E6065DC40}" type="slidenum">
              <a:rPr lang="en-US"/>
              <a:pPr/>
              <a:t>11</a:t>
            </a:fld>
            <a:endParaRPr lang="en-US" dirty="0"/>
          </a:p>
        </p:txBody>
      </p:sp>
    </p:spTree>
    <p:extLst>
      <p:ext uri="{BB962C8B-B14F-4D97-AF65-F5344CB8AC3E}">
        <p14:creationId xmlns:p14="http://schemas.microsoft.com/office/powerpoint/2010/main" val="347913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363538" y="690563"/>
            <a:ext cx="6130925" cy="3449637"/>
          </a:xfrm>
          <a:ln/>
        </p:spPr>
      </p:sp>
      <p:sp>
        <p:nvSpPr>
          <p:cNvPr id="49155" name="Notes Placeholder 2"/>
          <p:cNvSpPr>
            <a:spLocks noGrp="1"/>
          </p:cNvSpPr>
          <p:nvPr>
            <p:ph type="body" idx="1"/>
          </p:nvPr>
        </p:nvSpPr>
        <p:spPr>
          <a:ln/>
        </p:spPr>
        <p:txBody>
          <a:bodyPr/>
          <a:lstStyle/>
          <a:p>
            <a:pPr marL="0" indent="0">
              <a:buFontTx/>
              <a:buNone/>
              <a:defRPr/>
            </a:pPr>
            <a:r>
              <a:rPr lang="en-US" dirty="0">
                <a:latin typeface="Arial" charset="0"/>
                <a:ea typeface="ＭＳ Ｐゴシック" charset="-128"/>
              </a:rPr>
              <a:t>Drexel</a:t>
            </a:r>
            <a:r>
              <a:rPr lang="en-US" baseline="0" dirty="0">
                <a:latin typeface="Arial" charset="0"/>
                <a:ea typeface="ＭＳ Ｐゴシック" charset="-128"/>
              </a:rPr>
              <a:t> Campus – Pearlman plaza.</a:t>
            </a:r>
            <a:endParaRPr lang="en-US" dirty="0">
              <a:latin typeface="Arial" charset="0"/>
              <a:ea typeface="ＭＳ Ｐゴシック" charset="-128"/>
            </a:endParaRPr>
          </a:p>
          <a:p>
            <a:pPr marL="227013" indent="-227013">
              <a:buFontTx/>
              <a:buAutoNum type="arabicPeriod"/>
              <a:defRPr/>
            </a:pPr>
            <a:endParaRPr lang="en-US" dirty="0">
              <a:latin typeface="Arial" charset="0"/>
              <a:ea typeface="ＭＳ Ｐゴシック" charset="-128"/>
            </a:endParaRPr>
          </a:p>
        </p:txBody>
      </p:sp>
      <p:sp>
        <p:nvSpPr>
          <p:cNvPr id="68611" name="Slide Number Placeholder 3"/>
          <p:cNvSpPr>
            <a:spLocks noGrp="1"/>
          </p:cNvSpPr>
          <p:nvPr>
            <p:ph type="sldNum" sz="quarter" idx="4294967295"/>
          </p:nvPr>
        </p:nvSpPr>
        <p:spPr bwMode="auto">
          <a:xfrm>
            <a:off x="3884613" y="8737988"/>
            <a:ext cx="2971800" cy="45997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a:defRPr sz="1200">
                <a:solidFill>
                  <a:srgbClr val="000000"/>
                </a:solidFill>
                <a:latin typeface="Helvetica" charset="0"/>
                <a:ea typeface="MS PGothic" charset="0"/>
                <a:cs typeface="MS PGothic" charset="0"/>
                <a:sym typeface="Helvetica" charset="0"/>
              </a:defRPr>
            </a:lvl1pPr>
            <a:lvl2pPr marL="742950" indent="-285750" eaLnBrk="0">
              <a:defRPr sz="1200">
                <a:solidFill>
                  <a:srgbClr val="000000"/>
                </a:solidFill>
                <a:latin typeface="Helvetica" charset="0"/>
                <a:ea typeface="MS PGothic" charset="0"/>
                <a:cs typeface="MS PGothic" charset="0"/>
                <a:sym typeface="Helvetica" charset="0"/>
              </a:defRPr>
            </a:lvl2pPr>
            <a:lvl3pPr marL="1143000" indent="-228600" eaLnBrk="0">
              <a:defRPr sz="1200">
                <a:solidFill>
                  <a:srgbClr val="000000"/>
                </a:solidFill>
                <a:latin typeface="Helvetica" charset="0"/>
                <a:ea typeface="MS PGothic" charset="0"/>
                <a:cs typeface="MS PGothic" charset="0"/>
                <a:sym typeface="Helvetica" charset="0"/>
              </a:defRPr>
            </a:lvl3pPr>
            <a:lvl4pPr marL="1600200" indent="-228600" eaLnBrk="0">
              <a:defRPr sz="1200">
                <a:solidFill>
                  <a:srgbClr val="000000"/>
                </a:solidFill>
                <a:latin typeface="Helvetica" charset="0"/>
                <a:ea typeface="MS PGothic" charset="0"/>
                <a:cs typeface="MS PGothic" charset="0"/>
                <a:sym typeface="Helvetica" charset="0"/>
              </a:defRPr>
            </a:lvl4pPr>
            <a:lvl5pPr marL="2057400" indent="-228600" eaLnBrk="0">
              <a:defRPr sz="1200">
                <a:solidFill>
                  <a:srgbClr val="000000"/>
                </a:solidFill>
                <a:latin typeface="Helvetica" charset="0"/>
                <a:ea typeface="MS PGothic" charset="0"/>
                <a:cs typeface="MS PGothic" charset="0"/>
                <a:sym typeface="Helvetica" charset="0"/>
              </a:defRPr>
            </a:lvl5pPr>
            <a:lvl6pPr marL="2514600" indent="-228600" eaLnBrk="0" fontAlgn="base" hangingPunct="0">
              <a:spcBef>
                <a:spcPct val="0"/>
              </a:spcBef>
              <a:spcAft>
                <a:spcPct val="0"/>
              </a:spcAft>
              <a:defRPr sz="1200">
                <a:solidFill>
                  <a:srgbClr val="000000"/>
                </a:solidFill>
                <a:latin typeface="Helvetica" charset="0"/>
                <a:ea typeface="MS PGothic" charset="0"/>
                <a:cs typeface="MS PGothic" charset="0"/>
                <a:sym typeface="Helvetica" charset="0"/>
              </a:defRPr>
            </a:lvl6pPr>
            <a:lvl7pPr marL="2971800" indent="-228600" eaLnBrk="0" fontAlgn="base" hangingPunct="0">
              <a:spcBef>
                <a:spcPct val="0"/>
              </a:spcBef>
              <a:spcAft>
                <a:spcPct val="0"/>
              </a:spcAft>
              <a:defRPr sz="1200">
                <a:solidFill>
                  <a:srgbClr val="000000"/>
                </a:solidFill>
                <a:latin typeface="Helvetica" charset="0"/>
                <a:ea typeface="MS PGothic" charset="0"/>
                <a:cs typeface="MS PGothic" charset="0"/>
                <a:sym typeface="Helvetica" charset="0"/>
              </a:defRPr>
            </a:lvl7pPr>
            <a:lvl8pPr marL="3429000" indent="-228600" eaLnBrk="0" fontAlgn="base" hangingPunct="0">
              <a:spcBef>
                <a:spcPct val="0"/>
              </a:spcBef>
              <a:spcAft>
                <a:spcPct val="0"/>
              </a:spcAft>
              <a:defRPr sz="1200">
                <a:solidFill>
                  <a:srgbClr val="000000"/>
                </a:solidFill>
                <a:latin typeface="Helvetica" charset="0"/>
                <a:ea typeface="MS PGothic" charset="0"/>
                <a:cs typeface="MS PGothic" charset="0"/>
                <a:sym typeface="Helvetica" charset="0"/>
              </a:defRPr>
            </a:lvl8pPr>
            <a:lvl9pPr marL="3886200" indent="-228600" eaLnBrk="0" fontAlgn="base" hangingPunct="0">
              <a:spcBef>
                <a:spcPct val="0"/>
              </a:spcBef>
              <a:spcAft>
                <a:spcPct val="0"/>
              </a:spcAft>
              <a:defRPr sz="1200">
                <a:solidFill>
                  <a:srgbClr val="000000"/>
                </a:solidFill>
                <a:latin typeface="Helvetica" charset="0"/>
                <a:ea typeface="MS PGothic" charset="0"/>
                <a:cs typeface="MS PGothic" charset="0"/>
                <a:sym typeface="Helvetica" charset="0"/>
              </a:defRPr>
            </a:lvl9pPr>
          </a:lstStyle>
          <a:p>
            <a:pPr eaLnBrk="1"/>
            <a:fld id="{BA11D1D2-5490-064F-90FF-AA358E2DA5B0}" type="slidenum">
              <a:rPr lang="en-US"/>
              <a:pPr eaLnBrk="1"/>
              <a:t>12</a:t>
            </a:fld>
            <a:endParaRPr lang="en-US" dirty="0"/>
          </a:p>
        </p:txBody>
      </p:sp>
      <p:sp>
        <p:nvSpPr>
          <p:cNvPr id="68612" name="Header Placeholder 4"/>
          <p:cNvSpPr>
            <a:spLocks noGrp="1"/>
          </p:cNvSpPr>
          <p:nvPr>
            <p:ph type="hdr" sz="quarter" idx="4294967295"/>
          </p:nvPr>
        </p:nvSpPr>
        <p:spPr bwMode="auto">
          <a:xfrm>
            <a:off x="0" y="0"/>
            <a:ext cx="2971800" cy="45997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a:defRPr sz="1200">
                <a:solidFill>
                  <a:srgbClr val="000000"/>
                </a:solidFill>
                <a:latin typeface="Helvetica" charset="0"/>
                <a:ea typeface="MS PGothic" charset="0"/>
                <a:cs typeface="MS PGothic" charset="0"/>
                <a:sym typeface="Helvetica" charset="0"/>
              </a:defRPr>
            </a:lvl1pPr>
            <a:lvl2pPr marL="742950" indent="-285750" eaLnBrk="0">
              <a:defRPr sz="1200">
                <a:solidFill>
                  <a:srgbClr val="000000"/>
                </a:solidFill>
                <a:latin typeface="Helvetica" charset="0"/>
                <a:ea typeface="MS PGothic" charset="0"/>
                <a:cs typeface="MS PGothic" charset="0"/>
                <a:sym typeface="Helvetica" charset="0"/>
              </a:defRPr>
            </a:lvl2pPr>
            <a:lvl3pPr marL="1143000" indent="-228600" eaLnBrk="0">
              <a:defRPr sz="1200">
                <a:solidFill>
                  <a:srgbClr val="000000"/>
                </a:solidFill>
                <a:latin typeface="Helvetica" charset="0"/>
                <a:ea typeface="MS PGothic" charset="0"/>
                <a:cs typeface="MS PGothic" charset="0"/>
                <a:sym typeface="Helvetica" charset="0"/>
              </a:defRPr>
            </a:lvl3pPr>
            <a:lvl4pPr marL="1600200" indent="-228600" eaLnBrk="0">
              <a:defRPr sz="1200">
                <a:solidFill>
                  <a:srgbClr val="000000"/>
                </a:solidFill>
                <a:latin typeface="Helvetica" charset="0"/>
                <a:ea typeface="MS PGothic" charset="0"/>
                <a:cs typeface="MS PGothic" charset="0"/>
                <a:sym typeface="Helvetica" charset="0"/>
              </a:defRPr>
            </a:lvl4pPr>
            <a:lvl5pPr marL="2057400" indent="-228600" eaLnBrk="0">
              <a:defRPr sz="1200">
                <a:solidFill>
                  <a:srgbClr val="000000"/>
                </a:solidFill>
                <a:latin typeface="Helvetica" charset="0"/>
                <a:ea typeface="MS PGothic" charset="0"/>
                <a:cs typeface="MS PGothic" charset="0"/>
                <a:sym typeface="Helvetica" charset="0"/>
              </a:defRPr>
            </a:lvl5pPr>
            <a:lvl6pPr marL="2514600" indent="-228600" eaLnBrk="0" fontAlgn="base" hangingPunct="0">
              <a:spcBef>
                <a:spcPct val="0"/>
              </a:spcBef>
              <a:spcAft>
                <a:spcPct val="0"/>
              </a:spcAft>
              <a:defRPr sz="1200">
                <a:solidFill>
                  <a:srgbClr val="000000"/>
                </a:solidFill>
                <a:latin typeface="Helvetica" charset="0"/>
                <a:ea typeface="MS PGothic" charset="0"/>
                <a:cs typeface="MS PGothic" charset="0"/>
                <a:sym typeface="Helvetica" charset="0"/>
              </a:defRPr>
            </a:lvl6pPr>
            <a:lvl7pPr marL="2971800" indent="-228600" eaLnBrk="0" fontAlgn="base" hangingPunct="0">
              <a:spcBef>
                <a:spcPct val="0"/>
              </a:spcBef>
              <a:spcAft>
                <a:spcPct val="0"/>
              </a:spcAft>
              <a:defRPr sz="1200">
                <a:solidFill>
                  <a:srgbClr val="000000"/>
                </a:solidFill>
                <a:latin typeface="Helvetica" charset="0"/>
                <a:ea typeface="MS PGothic" charset="0"/>
                <a:cs typeface="MS PGothic" charset="0"/>
                <a:sym typeface="Helvetica" charset="0"/>
              </a:defRPr>
            </a:lvl7pPr>
            <a:lvl8pPr marL="3429000" indent="-228600" eaLnBrk="0" fontAlgn="base" hangingPunct="0">
              <a:spcBef>
                <a:spcPct val="0"/>
              </a:spcBef>
              <a:spcAft>
                <a:spcPct val="0"/>
              </a:spcAft>
              <a:defRPr sz="1200">
                <a:solidFill>
                  <a:srgbClr val="000000"/>
                </a:solidFill>
                <a:latin typeface="Helvetica" charset="0"/>
                <a:ea typeface="MS PGothic" charset="0"/>
                <a:cs typeface="MS PGothic" charset="0"/>
                <a:sym typeface="Helvetica" charset="0"/>
              </a:defRPr>
            </a:lvl8pPr>
            <a:lvl9pPr marL="3886200" indent="-228600" eaLnBrk="0" fontAlgn="base" hangingPunct="0">
              <a:spcBef>
                <a:spcPct val="0"/>
              </a:spcBef>
              <a:spcAft>
                <a:spcPct val="0"/>
              </a:spcAft>
              <a:defRPr sz="1200">
                <a:solidFill>
                  <a:srgbClr val="000000"/>
                </a:solidFill>
                <a:latin typeface="Helvetica" charset="0"/>
                <a:ea typeface="MS PGothic" charset="0"/>
                <a:cs typeface="MS PGothic" charset="0"/>
                <a:sym typeface="Helvetica" charset="0"/>
              </a:defRPr>
            </a:lvl9pPr>
          </a:lstStyle>
          <a:p>
            <a:pPr eaLnBrk="1"/>
            <a:r>
              <a:rPr lang="en-US" dirty="0"/>
              <a:t>ASE 2010</a:t>
            </a:r>
          </a:p>
        </p:txBody>
      </p:sp>
    </p:spTree>
    <p:extLst>
      <p:ext uri="{BB962C8B-B14F-4D97-AF65-F5344CB8AC3E}">
        <p14:creationId xmlns:p14="http://schemas.microsoft.com/office/powerpoint/2010/main" val="1722289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363538" y="690563"/>
            <a:ext cx="6130925" cy="3449637"/>
          </a:xfrm>
          <a:ln/>
        </p:spPr>
      </p:sp>
      <p:sp>
        <p:nvSpPr>
          <p:cNvPr id="32771" name="Notes Placeholder 2"/>
          <p:cNvSpPr>
            <a:spLocks noGrp="1"/>
          </p:cNvSpPr>
          <p:nvPr>
            <p:ph type="body" idx="1"/>
          </p:nvPr>
        </p:nvSpPr>
        <p:spPr>
          <a:noFill/>
          <a:ln/>
        </p:spPr>
        <p:txBody>
          <a:bodyPr/>
          <a:lstStyle/>
          <a:p>
            <a:pPr marL="228600" indent="-228600"/>
            <a:endParaRPr lang="en-US" dirty="0">
              <a:latin typeface="Arial" charset="0"/>
              <a:ea typeface="ＭＳ Ｐゴシック" charset="-128"/>
            </a:endParaRPr>
          </a:p>
          <a:p>
            <a:pPr marL="228600" indent="-228600"/>
            <a:r>
              <a:rPr lang="en-US" dirty="0">
                <a:latin typeface="Arial" charset="0"/>
                <a:ea typeface="ＭＳ Ｐゴシック" charset="-128"/>
              </a:rPr>
              <a:t>Drexel Campus</a:t>
            </a:r>
          </a:p>
        </p:txBody>
      </p:sp>
      <p:sp>
        <p:nvSpPr>
          <p:cNvPr id="32772" name="Slide Number Placeholder 3"/>
          <p:cNvSpPr>
            <a:spLocks noGrp="1"/>
          </p:cNvSpPr>
          <p:nvPr>
            <p:ph type="sldNum" sz="quarter" idx="5"/>
          </p:nvPr>
        </p:nvSpPr>
        <p:spPr>
          <a:noFill/>
        </p:spPr>
        <p:txBody>
          <a:bodyPr/>
          <a:lstStyle/>
          <a:p>
            <a:fld id="{2E44D3D7-1F8E-48D5-860E-9F7E6FB9B12E}" type="slidenum">
              <a:rPr lang="en-US"/>
              <a:pPr/>
              <a:t>13</a:t>
            </a:fld>
            <a:endParaRPr lang="en-US" dirty="0"/>
          </a:p>
        </p:txBody>
      </p:sp>
    </p:spTree>
    <p:extLst>
      <p:ext uri="{BB962C8B-B14F-4D97-AF65-F5344CB8AC3E}">
        <p14:creationId xmlns:p14="http://schemas.microsoft.com/office/powerpoint/2010/main" val="2465172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363538" y="690563"/>
            <a:ext cx="6130925" cy="3449637"/>
          </a:xfrm>
          <a:ln/>
        </p:spPr>
      </p:sp>
      <p:sp>
        <p:nvSpPr>
          <p:cNvPr id="32771" name="Notes Placeholder 2"/>
          <p:cNvSpPr>
            <a:spLocks noGrp="1"/>
          </p:cNvSpPr>
          <p:nvPr>
            <p:ph type="body" idx="1"/>
          </p:nvPr>
        </p:nvSpPr>
        <p:spPr>
          <a:noFill/>
          <a:ln/>
        </p:spPr>
        <p:txBody>
          <a:bodyPr/>
          <a:lstStyle/>
          <a:p>
            <a:pPr marL="228600" indent="-228600"/>
            <a:endParaRPr lang="en-US" dirty="0">
              <a:latin typeface="Arial" charset="0"/>
              <a:ea typeface="ＭＳ Ｐゴシック" charset="-128"/>
            </a:endParaRPr>
          </a:p>
          <a:p>
            <a:pPr marL="228600" indent="-228600"/>
            <a:r>
              <a:rPr lang="en-US" dirty="0">
                <a:latin typeface="Arial" charset="0"/>
                <a:ea typeface="ＭＳ Ｐゴシック" charset="-128"/>
              </a:rPr>
              <a:t>Drexel Campus</a:t>
            </a:r>
          </a:p>
        </p:txBody>
      </p:sp>
      <p:sp>
        <p:nvSpPr>
          <p:cNvPr id="32772" name="Slide Number Placeholder 3"/>
          <p:cNvSpPr>
            <a:spLocks noGrp="1"/>
          </p:cNvSpPr>
          <p:nvPr>
            <p:ph type="sldNum" sz="quarter" idx="5"/>
          </p:nvPr>
        </p:nvSpPr>
        <p:spPr>
          <a:noFill/>
        </p:spPr>
        <p:txBody>
          <a:bodyPr/>
          <a:lstStyle/>
          <a:p>
            <a:fld id="{2E44D3D7-1F8E-48D5-860E-9F7E6FB9B12E}" type="slidenum">
              <a:rPr lang="en-US"/>
              <a:pPr/>
              <a:t>14</a:t>
            </a:fld>
            <a:endParaRPr lang="en-US" dirty="0"/>
          </a:p>
        </p:txBody>
      </p:sp>
    </p:spTree>
    <p:extLst>
      <p:ext uri="{BB962C8B-B14F-4D97-AF65-F5344CB8AC3E}">
        <p14:creationId xmlns:p14="http://schemas.microsoft.com/office/powerpoint/2010/main" val="2989515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363538" y="690563"/>
            <a:ext cx="6130925" cy="3449637"/>
          </a:xfrm>
          <a:ln/>
        </p:spPr>
      </p:sp>
      <p:sp>
        <p:nvSpPr>
          <p:cNvPr id="53251" name="Notes Placeholder 2"/>
          <p:cNvSpPr>
            <a:spLocks noGrp="1"/>
          </p:cNvSpPr>
          <p:nvPr>
            <p:ph type="body" idx="1"/>
          </p:nvPr>
        </p:nvSpPr>
        <p:spPr>
          <a:noFill/>
          <a:ln/>
        </p:spPr>
        <p:txBody>
          <a:bodyPr/>
          <a:lstStyle/>
          <a:p>
            <a:pPr marL="0" indent="0">
              <a:buFont typeface="Calibri" charset="0"/>
              <a:buNone/>
            </a:pPr>
            <a:endParaRPr lang="en-US" dirty="0">
              <a:latin typeface="Arial" charset="0"/>
              <a:ea typeface="ＭＳ Ｐゴシック" charset="-128"/>
            </a:endParaRPr>
          </a:p>
        </p:txBody>
      </p:sp>
      <p:sp>
        <p:nvSpPr>
          <p:cNvPr id="53252" name="Slide Number Placeholder 3"/>
          <p:cNvSpPr>
            <a:spLocks noGrp="1"/>
          </p:cNvSpPr>
          <p:nvPr>
            <p:ph type="sldNum" sz="quarter" idx="5"/>
          </p:nvPr>
        </p:nvSpPr>
        <p:spPr>
          <a:noFill/>
        </p:spPr>
        <p:txBody>
          <a:bodyPr/>
          <a:lstStyle/>
          <a:p>
            <a:fld id="{42235DFA-4153-44D5-809D-D97848B39A2D}" type="slidenum">
              <a:rPr lang="en-US">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847912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363538" y="690563"/>
            <a:ext cx="6130925" cy="3449637"/>
          </a:xfrm>
          <a:ln/>
        </p:spPr>
      </p:sp>
      <p:sp>
        <p:nvSpPr>
          <p:cNvPr id="53251" name="Notes Placeholder 2"/>
          <p:cNvSpPr>
            <a:spLocks noGrp="1"/>
          </p:cNvSpPr>
          <p:nvPr>
            <p:ph type="body" idx="1"/>
          </p:nvPr>
        </p:nvSpPr>
        <p:spPr>
          <a:noFill/>
          <a:ln/>
        </p:spPr>
        <p:txBody>
          <a:bodyPr/>
          <a:lstStyle/>
          <a:p>
            <a:pPr marL="0" indent="0">
              <a:buFont typeface="Calibri" charset="0"/>
              <a:buNone/>
            </a:pPr>
            <a:endParaRPr lang="en-US" dirty="0">
              <a:latin typeface="Arial" charset="0"/>
              <a:ea typeface="ＭＳ Ｐゴシック" charset="-128"/>
            </a:endParaRPr>
          </a:p>
        </p:txBody>
      </p:sp>
      <p:sp>
        <p:nvSpPr>
          <p:cNvPr id="53252" name="Slide Number Placeholder 3"/>
          <p:cNvSpPr>
            <a:spLocks noGrp="1"/>
          </p:cNvSpPr>
          <p:nvPr>
            <p:ph type="sldNum" sz="quarter" idx="5"/>
          </p:nvPr>
        </p:nvSpPr>
        <p:spPr>
          <a:noFill/>
        </p:spPr>
        <p:txBody>
          <a:bodyPr/>
          <a:lstStyle/>
          <a:p>
            <a:fld id="{42235DFA-4153-44D5-809D-D97848B39A2D}" type="slidenum">
              <a:rPr lang="en-US"/>
              <a:pPr/>
              <a:t>16</a:t>
            </a:fld>
            <a:endParaRPr lang="en-US" dirty="0"/>
          </a:p>
        </p:txBody>
      </p:sp>
    </p:spTree>
    <p:extLst>
      <p:ext uri="{BB962C8B-B14F-4D97-AF65-F5344CB8AC3E}">
        <p14:creationId xmlns:p14="http://schemas.microsoft.com/office/powerpoint/2010/main" val="3273484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pPr marL="228600" indent="-228600">
              <a:buFont typeface="Calibri" charset="0"/>
              <a:buAutoNum type="arabicPeriod"/>
            </a:pPr>
            <a:endParaRPr lang="en-US" dirty="0">
              <a:latin typeface="Arial" charset="0"/>
              <a:ea typeface="ＭＳ Ｐゴシック" charset="-128"/>
            </a:endParaRPr>
          </a:p>
        </p:txBody>
      </p:sp>
      <p:sp>
        <p:nvSpPr>
          <p:cNvPr id="53252" name="Slide Number Placeholder 3"/>
          <p:cNvSpPr>
            <a:spLocks noGrp="1"/>
          </p:cNvSpPr>
          <p:nvPr>
            <p:ph type="sldNum" sz="quarter" idx="5"/>
          </p:nvPr>
        </p:nvSpPr>
        <p:spPr>
          <a:noFill/>
        </p:spPr>
        <p:txBody>
          <a:bodyPr/>
          <a:lstStyle/>
          <a:p>
            <a:fld id="{42235DFA-4153-44D5-809D-D97848B39A2D}" type="slidenum">
              <a:rPr lang="en-US"/>
              <a:pPr/>
              <a:t>17</a:t>
            </a:fld>
            <a:endParaRPr lang="en-US" dirty="0"/>
          </a:p>
        </p:txBody>
      </p:sp>
    </p:spTree>
    <p:extLst>
      <p:ext uri="{BB962C8B-B14F-4D97-AF65-F5344CB8AC3E}">
        <p14:creationId xmlns:p14="http://schemas.microsoft.com/office/powerpoint/2010/main" val="554086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8AE3FA6-8AED-4CA1-887C-98D9AAEA5D76}" type="slidenum">
              <a:rPr lang="en-US"/>
              <a:pPr/>
              <a:t>20</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marL="232921" indent="-232921" eaLnBrk="1" hangingPunct="1">
              <a:buFontTx/>
              <a:buAutoNum type="arabicPeriod"/>
            </a:pPr>
            <a:endParaRPr lang="en-US" dirty="0">
              <a:latin typeface="Arial" charset="0"/>
              <a:ea typeface="ＭＳ Ｐゴシック" charset="-128"/>
            </a:endParaRPr>
          </a:p>
        </p:txBody>
      </p:sp>
    </p:spTree>
    <p:extLst>
      <p:ext uri="{BB962C8B-B14F-4D97-AF65-F5344CB8AC3E}">
        <p14:creationId xmlns:p14="http://schemas.microsoft.com/office/powerpoint/2010/main" val="555324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8AE3FA6-8AED-4CA1-887C-98D9AAEA5D76}" type="slidenum">
              <a:rPr lang="en-US"/>
              <a:pPr/>
              <a:t>21</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marL="232921" indent="-232921" eaLnBrk="1" hangingPunct="1">
              <a:buFontTx/>
              <a:buAutoNum type="arabicPeriod"/>
            </a:pPr>
            <a:r>
              <a:rPr lang="en-US" dirty="0" err="1">
                <a:latin typeface="Arial" charset="0"/>
                <a:ea typeface="ＭＳ Ｐゴシック" charset="-128"/>
              </a:rPr>
              <a:t>Thre</a:t>
            </a:r>
            <a:r>
              <a:rPr lang="en-US" dirty="0">
                <a:latin typeface="Arial" charset="0"/>
                <a:ea typeface="ＭＳ Ｐゴシック" charset="-128"/>
              </a:rPr>
              <a:t> is flexibility with the credit course curriculum.</a:t>
            </a:r>
          </a:p>
        </p:txBody>
      </p:sp>
    </p:spTree>
    <p:extLst>
      <p:ext uri="{BB962C8B-B14F-4D97-AF65-F5344CB8AC3E}">
        <p14:creationId xmlns:p14="http://schemas.microsoft.com/office/powerpoint/2010/main" val="3886801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8AE3FA6-8AED-4CA1-887C-98D9AAEA5D76}" type="slidenum">
              <a:rPr lang="en-US"/>
              <a:pPr/>
              <a:t>2</a:t>
            </a:fld>
            <a:endParaRPr lang="en-US" dirty="0"/>
          </a:p>
        </p:txBody>
      </p:sp>
      <p:sp>
        <p:nvSpPr>
          <p:cNvPr id="18435" name="Rectangle 2"/>
          <p:cNvSpPr>
            <a:spLocks noGrp="1" noRot="1" noChangeAspect="1" noChangeArrowheads="1" noTextEdit="1"/>
          </p:cNvSpPr>
          <p:nvPr>
            <p:ph type="sldImg"/>
          </p:nvPr>
        </p:nvSpPr>
        <p:spPr>
          <a:xfrm>
            <a:off x="363538" y="690563"/>
            <a:ext cx="6130925" cy="3449637"/>
          </a:xfrm>
          <a:ln/>
        </p:spPr>
      </p:sp>
      <p:sp>
        <p:nvSpPr>
          <p:cNvPr id="18436" name="Rectangle 3"/>
          <p:cNvSpPr>
            <a:spLocks noGrp="1" noChangeArrowheads="1"/>
          </p:cNvSpPr>
          <p:nvPr>
            <p:ph type="body" idx="1"/>
          </p:nvPr>
        </p:nvSpPr>
        <p:spPr>
          <a:noFill/>
          <a:ln/>
        </p:spPr>
        <p:txBody>
          <a:bodyPr/>
          <a:lstStyle/>
          <a:p>
            <a:pPr marL="0" indent="0" eaLnBrk="1" hangingPunct="1">
              <a:buFontTx/>
              <a:buNone/>
            </a:pPr>
            <a:endParaRPr lang="en-US" dirty="0">
              <a:latin typeface="Arial" charset="0"/>
              <a:ea typeface="ＭＳ Ｐゴシック" charset="-128"/>
            </a:endParaRPr>
          </a:p>
        </p:txBody>
      </p:sp>
    </p:spTree>
    <p:extLst>
      <p:ext uri="{BB962C8B-B14F-4D97-AF65-F5344CB8AC3E}">
        <p14:creationId xmlns:p14="http://schemas.microsoft.com/office/powerpoint/2010/main" val="2880855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8AE3FA6-8AED-4CA1-887C-98D9AAEA5D76}" type="slidenum">
              <a:rPr lang="en-US"/>
              <a:pPr/>
              <a:t>22</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marL="232921" indent="-232921" eaLnBrk="1" hangingPunct="1">
              <a:buFontTx/>
              <a:buAutoNum type="arabicPeriod"/>
            </a:pPr>
            <a:endParaRPr lang="en-US" dirty="0">
              <a:latin typeface="Arial" charset="0"/>
              <a:ea typeface="ＭＳ Ｐゴシック" charset="-128"/>
            </a:endParaRPr>
          </a:p>
        </p:txBody>
      </p:sp>
    </p:spTree>
    <p:extLst>
      <p:ext uri="{BB962C8B-B14F-4D97-AF65-F5344CB8AC3E}">
        <p14:creationId xmlns:p14="http://schemas.microsoft.com/office/powerpoint/2010/main" val="555324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8AE3FA6-8AED-4CA1-887C-98D9AAEA5D76}" type="slidenum">
              <a:rPr lang="en-US"/>
              <a:pPr/>
              <a:t>23</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marL="232921" indent="-232921" eaLnBrk="1" hangingPunct="1">
              <a:buFontTx/>
              <a:buAutoNum type="arabicPeriod"/>
            </a:pPr>
            <a:endParaRPr lang="en-US" dirty="0">
              <a:latin typeface="Arial" charset="0"/>
              <a:ea typeface="ＭＳ Ｐゴシック" charset="-128"/>
            </a:endParaRPr>
          </a:p>
        </p:txBody>
      </p:sp>
    </p:spTree>
    <p:extLst>
      <p:ext uri="{BB962C8B-B14F-4D97-AF65-F5344CB8AC3E}">
        <p14:creationId xmlns:p14="http://schemas.microsoft.com/office/powerpoint/2010/main" val="555324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8AE3FA6-8AED-4CA1-887C-98D9AAEA5D76}" type="slidenum">
              <a:rPr lang="en-US"/>
              <a:pPr/>
              <a:t>24</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marL="232921" indent="-232921" eaLnBrk="1" hangingPunct="1">
              <a:buFontTx/>
              <a:buAutoNum type="arabicPeriod"/>
            </a:pPr>
            <a:endParaRPr lang="en-US" dirty="0">
              <a:latin typeface="Arial" charset="0"/>
              <a:ea typeface="ＭＳ Ｐゴシック" charset="-128"/>
            </a:endParaRPr>
          </a:p>
        </p:txBody>
      </p:sp>
    </p:spTree>
    <p:extLst>
      <p:ext uri="{BB962C8B-B14F-4D97-AF65-F5344CB8AC3E}">
        <p14:creationId xmlns:p14="http://schemas.microsoft.com/office/powerpoint/2010/main" val="555324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8AE3FA6-8AED-4CA1-887C-98D9AAEA5D76}" type="slidenum">
              <a:rPr lang="en-US"/>
              <a:pPr/>
              <a:t>25</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marL="232921" indent="-232921" eaLnBrk="1" hangingPunct="1">
              <a:buFontTx/>
              <a:buAutoNum type="arabicPeriod"/>
            </a:pPr>
            <a:endParaRPr lang="en-US" dirty="0">
              <a:latin typeface="Arial" charset="0"/>
              <a:ea typeface="ＭＳ Ｐゴシック" charset="-128"/>
            </a:endParaRPr>
          </a:p>
        </p:txBody>
      </p:sp>
    </p:spTree>
    <p:extLst>
      <p:ext uri="{BB962C8B-B14F-4D97-AF65-F5344CB8AC3E}">
        <p14:creationId xmlns:p14="http://schemas.microsoft.com/office/powerpoint/2010/main" val="2879442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8AE3FA6-8AED-4CA1-887C-98D9AAEA5D76}" type="slidenum">
              <a:rPr lang="en-US"/>
              <a:pPr/>
              <a:t>26</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marL="232892" indent="-232892" eaLnBrk="1" hangingPunct="1">
              <a:buFontTx/>
              <a:buAutoNum type="arabicPeriod"/>
            </a:pPr>
            <a:endParaRPr lang="en-US" dirty="0">
              <a:latin typeface="Arial" charset="0"/>
              <a:ea typeface="ＭＳ Ｐゴシック" charset="-128"/>
            </a:endParaRPr>
          </a:p>
        </p:txBody>
      </p:sp>
    </p:spTree>
    <p:extLst>
      <p:ext uri="{BB962C8B-B14F-4D97-AF65-F5344CB8AC3E}">
        <p14:creationId xmlns:p14="http://schemas.microsoft.com/office/powerpoint/2010/main" val="555324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8AE3FA6-8AED-4CA1-887C-98D9AAEA5D76}" type="slidenum">
              <a:rPr lang="en-US"/>
              <a:pPr/>
              <a:t>27</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marL="232892" indent="-232892" eaLnBrk="1" hangingPunct="1">
              <a:buFontTx/>
              <a:buAutoNum type="arabicPeriod"/>
            </a:pPr>
            <a:endParaRPr lang="en-US" dirty="0">
              <a:latin typeface="Arial" charset="0"/>
              <a:ea typeface="ＭＳ Ｐゴシック" charset="-128"/>
            </a:endParaRPr>
          </a:p>
        </p:txBody>
      </p:sp>
    </p:spTree>
    <p:extLst>
      <p:ext uri="{BB962C8B-B14F-4D97-AF65-F5344CB8AC3E}">
        <p14:creationId xmlns:p14="http://schemas.microsoft.com/office/powerpoint/2010/main" val="250741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363538" y="690563"/>
            <a:ext cx="6130925" cy="3449637"/>
          </a:xfrm>
          <a:ln/>
        </p:spPr>
      </p:sp>
      <p:sp>
        <p:nvSpPr>
          <p:cNvPr id="38915" name="Notes Placeholder 2"/>
          <p:cNvSpPr>
            <a:spLocks noGrp="1"/>
          </p:cNvSpPr>
          <p:nvPr>
            <p:ph type="body" idx="1"/>
          </p:nvPr>
        </p:nvSpPr>
        <p:spPr>
          <a:noFill/>
          <a:ln/>
        </p:spPr>
        <p:txBody>
          <a:bodyPr/>
          <a:lstStyle/>
          <a:p>
            <a:pPr marL="0" indent="0">
              <a:buFontTx/>
              <a:buNone/>
            </a:pPr>
            <a:r>
              <a:rPr lang="en-US" baseline="0" dirty="0">
                <a:latin typeface="Arial" charset="0"/>
                <a:ea typeface="ＭＳ Ｐゴシック" charset="-128"/>
              </a:rPr>
              <a:t>. Urban eatery</a:t>
            </a:r>
            <a:endParaRPr lang="en-US" dirty="0">
              <a:latin typeface="Arial" charset="0"/>
              <a:ea typeface="ＭＳ Ｐゴシック" charset="-128"/>
            </a:endParaRPr>
          </a:p>
        </p:txBody>
      </p:sp>
      <p:sp>
        <p:nvSpPr>
          <p:cNvPr id="38916" name="Slide Number Placeholder 3"/>
          <p:cNvSpPr>
            <a:spLocks noGrp="1"/>
          </p:cNvSpPr>
          <p:nvPr>
            <p:ph type="sldNum" sz="quarter" idx="5"/>
          </p:nvPr>
        </p:nvSpPr>
        <p:spPr>
          <a:noFill/>
        </p:spPr>
        <p:txBody>
          <a:bodyPr/>
          <a:lstStyle/>
          <a:p>
            <a:fld id="{55E19E97-4FFD-48B8-92C3-43D76AA6785F}" type="slidenum">
              <a:rPr lang="en-US"/>
              <a:pPr/>
              <a:t>28</a:t>
            </a:fld>
            <a:endParaRPr lang="en-US" dirty="0"/>
          </a:p>
        </p:txBody>
      </p:sp>
    </p:spTree>
    <p:extLst>
      <p:ext uri="{BB962C8B-B14F-4D97-AF65-F5344CB8AC3E}">
        <p14:creationId xmlns:p14="http://schemas.microsoft.com/office/powerpoint/2010/main" val="2819197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3884613" y="8737988"/>
            <a:ext cx="2971800" cy="45997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a:defRPr sz="1200">
                <a:solidFill>
                  <a:srgbClr val="000000"/>
                </a:solidFill>
                <a:latin typeface="Helvetica" charset="0"/>
                <a:ea typeface="MS PGothic" charset="0"/>
                <a:cs typeface="MS PGothic" charset="0"/>
                <a:sym typeface="Helvetica" charset="0"/>
              </a:defRPr>
            </a:lvl1pPr>
            <a:lvl2pPr marL="742950" indent="-285750" eaLnBrk="0">
              <a:defRPr sz="1200">
                <a:solidFill>
                  <a:srgbClr val="000000"/>
                </a:solidFill>
                <a:latin typeface="Helvetica" charset="0"/>
                <a:ea typeface="MS PGothic" charset="0"/>
                <a:cs typeface="MS PGothic" charset="0"/>
                <a:sym typeface="Helvetica" charset="0"/>
              </a:defRPr>
            </a:lvl2pPr>
            <a:lvl3pPr marL="1143000" indent="-228600" eaLnBrk="0">
              <a:defRPr sz="1200">
                <a:solidFill>
                  <a:srgbClr val="000000"/>
                </a:solidFill>
                <a:latin typeface="Helvetica" charset="0"/>
                <a:ea typeface="MS PGothic" charset="0"/>
                <a:cs typeface="MS PGothic" charset="0"/>
                <a:sym typeface="Helvetica" charset="0"/>
              </a:defRPr>
            </a:lvl3pPr>
            <a:lvl4pPr marL="1600200" indent="-228600" eaLnBrk="0">
              <a:defRPr sz="1200">
                <a:solidFill>
                  <a:srgbClr val="000000"/>
                </a:solidFill>
                <a:latin typeface="Helvetica" charset="0"/>
                <a:ea typeface="MS PGothic" charset="0"/>
                <a:cs typeface="MS PGothic" charset="0"/>
                <a:sym typeface="Helvetica" charset="0"/>
              </a:defRPr>
            </a:lvl4pPr>
            <a:lvl5pPr marL="2057400" indent="-228600" eaLnBrk="0">
              <a:defRPr sz="1200">
                <a:solidFill>
                  <a:srgbClr val="000000"/>
                </a:solidFill>
                <a:latin typeface="Helvetica" charset="0"/>
                <a:ea typeface="MS PGothic" charset="0"/>
                <a:cs typeface="MS PGothic" charset="0"/>
                <a:sym typeface="Helvetica" charset="0"/>
              </a:defRPr>
            </a:lvl5pPr>
            <a:lvl6pPr marL="2514600" indent="-228600" eaLnBrk="0" fontAlgn="base" hangingPunct="0">
              <a:spcBef>
                <a:spcPct val="0"/>
              </a:spcBef>
              <a:spcAft>
                <a:spcPct val="0"/>
              </a:spcAft>
              <a:defRPr sz="1200">
                <a:solidFill>
                  <a:srgbClr val="000000"/>
                </a:solidFill>
                <a:latin typeface="Helvetica" charset="0"/>
                <a:ea typeface="MS PGothic" charset="0"/>
                <a:cs typeface="MS PGothic" charset="0"/>
                <a:sym typeface="Helvetica" charset="0"/>
              </a:defRPr>
            </a:lvl6pPr>
            <a:lvl7pPr marL="2971800" indent="-228600" eaLnBrk="0" fontAlgn="base" hangingPunct="0">
              <a:spcBef>
                <a:spcPct val="0"/>
              </a:spcBef>
              <a:spcAft>
                <a:spcPct val="0"/>
              </a:spcAft>
              <a:defRPr sz="1200">
                <a:solidFill>
                  <a:srgbClr val="000000"/>
                </a:solidFill>
                <a:latin typeface="Helvetica" charset="0"/>
                <a:ea typeface="MS PGothic" charset="0"/>
                <a:cs typeface="MS PGothic" charset="0"/>
                <a:sym typeface="Helvetica" charset="0"/>
              </a:defRPr>
            </a:lvl7pPr>
            <a:lvl8pPr marL="3429000" indent="-228600" eaLnBrk="0" fontAlgn="base" hangingPunct="0">
              <a:spcBef>
                <a:spcPct val="0"/>
              </a:spcBef>
              <a:spcAft>
                <a:spcPct val="0"/>
              </a:spcAft>
              <a:defRPr sz="1200">
                <a:solidFill>
                  <a:srgbClr val="000000"/>
                </a:solidFill>
                <a:latin typeface="Helvetica" charset="0"/>
                <a:ea typeface="MS PGothic" charset="0"/>
                <a:cs typeface="MS PGothic" charset="0"/>
                <a:sym typeface="Helvetica" charset="0"/>
              </a:defRPr>
            </a:lvl8pPr>
            <a:lvl9pPr marL="3886200" indent="-228600" eaLnBrk="0" fontAlgn="base" hangingPunct="0">
              <a:spcBef>
                <a:spcPct val="0"/>
              </a:spcBef>
              <a:spcAft>
                <a:spcPct val="0"/>
              </a:spcAft>
              <a:defRPr sz="1200">
                <a:solidFill>
                  <a:srgbClr val="000000"/>
                </a:solidFill>
                <a:latin typeface="Helvetica" charset="0"/>
                <a:ea typeface="MS PGothic" charset="0"/>
                <a:cs typeface="MS PGothic" charset="0"/>
                <a:sym typeface="Helvetica" charset="0"/>
              </a:defRPr>
            </a:lvl9pPr>
          </a:lstStyle>
          <a:p>
            <a:pPr eaLnBrk="1"/>
            <a:fld id="{AC4E57A5-C623-9B4B-9BE1-3ECB90D2B4D0}" type="slidenum">
              <a:rPr lang="en-US"/>
              <a:pPr eaLnBrk="1"/>
              <a:t>29</a:t>
            </a:fld>
            <a:endParaRPr lang="en-US" dirty="0"/>
          </a:p>
        </p:txBody>
      </p:sp>
      <p:sp>
        <p:nvSpPr>
          <p:cNvPr id="57347" name="Rectangle 2"/>
          <p:cNvSpPr>
            <a:spLocks noGrp="1" noRot="1" noChangeAspect="1" noChangeArrowheads="1" noTextEdit="1"/>
          </p:cNvSpPr>
          <p:nvPr>
            <p:ph type="sldImg"/>
          </p:nvPr>
        </p:nvSpPr>
        <p:spPr>
          <a:xfrm>
            <a:off x="363538" y="690563"/>
            <a:ext cx="6130925" cy="3449637"/>
          </a:xfrm>
          <a:ln/>
        </p:spPr>
      </p:sp>
      <p:sp>
        <p:nvSpPr>
          <p:cNvPr id="57348" name="Rectangle 3"/>
          <p:cNvSpPr>
            <a:spLocks noGrp="1" noChangeArrowheads="1"/>
          </p:cNvSpPr>
          <p:nvPr>
            <p:ph type="body" idx="1"/>
          </p:nvPr>
        </p:nvSpPr>
        <p:spPr>
          <a:ln/>
        </p:spPr>
        <p:txBody>
          <a:bodyPr/>
          <a:lstStyle/>
          <a:p>
            <a:pPr eaLnBrk="1" hangingPunct="1">
              <a:defRPr/>
            </a:pPr>
            <a:r>
              <a:rPr lang="en-US" dirty="0">
                <a:latin typeface="Arial" charset="0"/>
                <a:ea typeface="MS PGothic" charset="0"/>
              </a:rPr>
              <a:t>Philly</a:t>
            </a:r>
          </a:p>
        </p:txBody>
      </p:sp>
    </p:spTree>
    <p:extLst>
      <p:ext uri="{BB962C8B-B14F-4D97-AF65-F5344CB8AC3E}">
        <p14:creationId xmlns:p14="http://schemas.microsoft.com/office/powerpoint/2010/main" val="3904410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90563"/>
            <a:ext cx="6130925" cy="34496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C3FE11-2A51-437A-934A-3D2936B09183}" type="slidenum">
              <a:rPr lang="en-US" smtClean="0"/>
              <a:t>3</a:t>
            </a:fld>
            <a:endParaRPr lang="en-US" dirty="0"/>
          </a:p>
        </p:txBody>
      </p:sp>
    </p:spTree>
    <p:extLst>
      <p:ext uri="{BB962C8B-B14F-4D97-AF65-F5344CB8AC3E}">
        <p14:creationId xmlns:p14="http://schemas.microsoft.com/office/powerpoint/2010/main" val="4059350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363538" y="690563"/>
            <a:ext cx="6130925" cy="3449637"/>
          </a:xfrm>
          <a:ln/>
        </p:spPr>
      </p:sp>
      <p:sp>
        <p:nvSpPr>
          <p:cNvPr id="24579" name="Notes Placeholder 2"/>
          <p:cNvSpPr>
            <a:spLocks noGrp="1"/>
          </p:cNvSpPr>
          <p:nvPr>
            <p:ph type="body" idx="1"/>
          </p:nvPr>
        </p:nvSpPr>
        <p:spPr>
          <a:noFill/>
          <a:ln/>
        </p:spPr>
        <p:txBody>
          <a:bodyPr/>
          <a:lstStyle/>
          <a:p>
            <a:pPr marL="228600" indent="-228600">
              <a:buFontTx/>
              <a:buAutoNum type="arabicPeriod"/>
            </a:pPr>
            <a:r>
              <a:rPr lang="en-US" dirty="0">
                <a:latin typeface="Arial" charset="0"/>
                <a:ea typeface="ＭＳ Ｐゴシック" charset="-128"/>
              </a:rPr>
              <a:t>Residence</a:t>
            </a:r>
            <a:r>
              <a:rPr lang="en-US" baseline="0" dirty="0">
                <a:latin typeface="Arial" charset="0"/>
                <a:ea typeface="ＭＳ Ｐゴシック" charset="-128"/>
              </a:rPr>
              <a:t> hall</a:t>
            </a:r>
            <a:r>
              <a:rPr lang="en-US" dirty="0">
                <a:latin typeface="Arial" charset="0"/>
                <a:ea typeface="ＭＳ Ｐゴシック" charset="-128"/>
              </a:rPr>
              <a:t> room in Towers building</a:t>
            </a:r>
          </a:p>
        </p:txBody>
      </p:sp>
      <p:sp>
        <p:nvSpPr>
          <p:cNvPr id="24580" name="Slide Number Placeholder 3"/>
          <p:cNvSpPr>
            <a:spLocks noGrp="1"/>
          </p:cNvSpPr>
          <p:nvPr>
            <p:ph type="sldNum" sz="quarter" idx="5"/>
          </p:nvPr>
        </p:nvSpPr>
        <p:spPr>
          <a:noFill/>
        </p:spPr>
        <p:txBody>
          <a:bodyPr/>
          <a:lstStyle/>
          <a:p>
            <a:fld id="{B4F86DE2-95BE-4423-9434-7AC7617E1244}" type="slidenum">
              <a:rPr lang="en-US"/>
              <a:pPr/>
              <a:t>4</a:t>
            </a:fld>
            <a:endParaRPr lang="en-US" dirty="0"/>
          </a:p>
        </p:txBody>
      </p:sp>
    </p:spTree>
    <p:extLst>
      <p:ext uri="{BB962C8B-B14F-4D97-AF65-F5344CB8AC3E}">
        <p14:creationId xmlns:p14="http://schemas.microsoft.com/office/powerpoint/2010/main" val="2776028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63538" y="690563"/>
            <a:ext cx="6130925" cy="3449637"/>
          </a:xfrm>
          <a:ln/>
        </p:spPr>
      </p:sp>
      <p:sp>
        <p:nvSpPr>
          <p:cNvPr id="26627" name="Notes Placeholder 2"/>
          <p:cNvSpPr>
            <a:spLocks noGrp="1"/>
          </p:cNvSpPr>
          <p:nvPr>
            <p:ph type="body" idx="1"/>
          </p:nvPr>
        </p:nvSpPr>
        <p:spPr>
          <a:noFill/>
          <a:ln/>
        </p:spPr>
        <p:txBody>
          <a:bodyPr/>
          <a:lstStyle/>
          <a:p>
            <a:pPr marL="228600" indent="-228600">
              <a:buFont typeface="Calibri" charset="0"/>
              <a:buAutoNum type="arabicPeriod"/>
            </a:pPr>
            <a:r>
              <a:rPr lang="en-US" dirty="0">
                <a:latin typeface="Arial" charset="0"/>
                <a:ea typeface="ＭＳ Ｐゴシック" charset="-128"/>
              </a:rPr>
              <a:t>Biowall</a:t>
            </a:r>
            <a:r>
              <a:rPr lang="en-US" baseline="0" dirty="0">
                <a:latin typeface="Arial" charset="0"/>
                <a:ea typeface="ＭＳ Ｐゴシック" charset="-128"/>
              </a:rPr>
              <a:t> in the P. Integrated Sciences Building</a:t>
            </a:r>
            <a:endParaRPr lang="en-US" dirty="0">
              <a:latin typeface="Arial" charset="0"/>
              <a:ea typeface="ＭＳ Ｐゴシック" charset="-128"/>
            </a:endParaRPr>
          </a:p>
        </p:txBody>
      </p:sp>
      <p:sp>
        <p:nvSpPr>
          <p:cNvPr id="26628" name="Slide Number Placeholder 3"/>
          <p:cNvSpPr>
            <a:spLocks noGrp="1"/>
          </p:cNvSpPr>
          <p:nvPr>
            <p:ph type="sldNum" sz="quarter" idx="5"/>
          </p:nvPr>
        </p:nvSpPr>
        <p:spPr>
          <a:noFill/>
        </p:spPr>
        <p:txBody>
          <a:bodyPr/>
          <a:lstStyle/>
          <a:p>
            <a:fld id="{7A7B4D2D-1A7A-41E4-B8F6-04173D60208A}" type="slidenum">
              <a:rPr lang="en-US"/>
              <a:pPr/>
              <a:t>5</a:t>
            </a:fld>
            <a:endParaRPr lang="en-US" dirty="0"/>
          </a:p>
        </p:txBody>
      </p:sp>
    </p:spTree>
    <p:extLst>
      <p:ext uri="{BB962C8B-B14F-4D97-AF65-F5344CB8AC3E}">
        <p14:creationId xmlns:p14="http://schemas.microsoft.com/office/powerpoint/2010/main" val="946407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4294967295"/>
          </p:nvPr>
        </p:nvSpPr>
        <p:spPr bwMode="auto">
          <a:xfrm>
            <a:off x="3884613" y="8737988"/>
            <a:ext cx="2971800" cy="45997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a:defRPr sz="1200">
                <a:solidFill>
                  <a:srgbClr val="000000"/>
                </a:solidFill>
                <a:latin typeface="Helvetica" charset="0"/>
                <a:ea typeface="MS PGothic" charset="0"/>
                <a:cs typeface="MS PGothic" charset="0"/>
                <a:sym typeface="Helvetica" charset="0"/>
              </a:defRPr>
            </a:lvl1pPr>
            <a:lvl2pPr marL="742950" indent="-285750" eaLnBrk="0">
              <a:defRPr sz="1200">
                <a:solidFill>
                  <a:srgbClr val="000000"/>
                </a:solidFill>
                <a:latin typeface="Helvetica" charset="0"/>
                <a:ea typeface="MS PGothic" charset="0"/>
                <a:cs typeface="MS PGothic" charset="0"/>
                <a:sym typeface="Helvetica" charset="0"/>
              </a:defRPr>
            </a:lvl2pPr>
            <a:lvl3pPr marL="1143000" indent="-228600" eaLnBrk="0">
              <a:defRPr sz="1200">
                <a:solidFill>
                  <a:srgbClr val="000000"/>
                </a:solidFill>
                <a:latin typeface="Helvetica" charset="0"/>
                <a:ea typeface="MS PGothic" charset="0"/>
                <a:cs typeface="MS PGothic" charset="0"/>
                <a:sym typeface="Helvetica" charset="0"/>
              </a:defRPr>
            </a:lvl3pPr>
            <a:lvl4pPr marL="1600200" indent="-228600" eaLnBrk="0">
              <a:defRPr sz="1200">
                <a:solidFill>
                  <a:srgbClr val="000000"/>
                </a:solidFill>
                <a:latin typeface="Helvetica" charset="0"/>
                <a:ea typeface="MS PGothic" charset="0"/>
                <a:cs typeface="MS PGothic" charset="0"/>
                <a:sym typeface="Helvetica" charset="0"/>
              </a:defRPr>
            </a:lvl4pPr>
            <a:lvl5pPr marL="2057400" indent="-228600" eaLnBrk="0">
              <a:defRPr sz="1200">
                <a:solidFill>
                  <a:srgbClr val="000000"/>
                </a:solidFill>
                <a:latin typeface="Helvetica" charset="0"/>
                <a:ea typeface="MS PGothic" charset="0"/>
                <a:cs typeface="MS PGothic" charset="0"/>
                <a:sym typeface="Helvetica" charset="0"/>
              </a:defRPr>
            </a:lvl5pPr>
            <a:lvl6pPr marL="2514600" indent="-228600" eaLnBrk="0" fontAlgn="base" hangingPunct="0">
              <a:spcBef>
                <a:spcPct val="0"/>
              </a:spcBef>
              <a:spcAft>
                <a:spcPct val="0"/>
              </a:spcAft>
              <a:defRPr sz="1200">
                <a:solidFill>
                  <a:srgbClr val="000000"/>
                </a:solidFill>
                <a:latin typeface="Helvetica" charset="0"/>
                <a:ea typeface="MS PGothic" charset="0"/>
                <a:cs typeface="MS PGothic" charset="0"/>
                <a:sym typeface="Helvetica" charset="0"/>
              </a:defRPr>
            </a:lvl6pPr>
            <a:lvl7pPr marL="2971800" indent="-228600" eaLnBrk="0" fontAlgn="base" hangingPunct="0">
              <a:spcBef>
                <a:spcPct val="0"/>
              </a:spcBef>
              <a:spcAft>
                <a:spcPct val="0"/>
              </a:spcAft>
              <a:defRPr sz="1200">
                <a:solidFill>
                  <a:srgbClr val="000000"/>
                </a:solidFill>
                <a:latin typeface="Helvetica" charset="0"/>
                <a:ea typeface="MS PGothic" charset="0"/>
                <a:cs typeface="MS PGothic" charset="0"/>
                <a:sym typeface="Helvetica" charset="0"/>
              </a:defRPr>
            </a:lvl7pPr>
            <a:lvl8pPr marL="3429000" indent="-228600" eaLnBrk="0" fontAlgn="base" hangingPunct="0">
              <a:spcBef>
                <a:spcPct val="0"/>
              </a:spcBef>
              <a:spcAft>
                <a:spcPct val="0"/>
              </a:spcAft>
              <a:defRPr sz="1200">
                <a:solidFill>
                  <a:srgbClr val="000000"/>
                </a:solidFill>
                <a:latin typeface="Helvetica" charset="0"/>
                <a:ea typeface="MS PGothic" charset="0"/>
                <a:cs typeface="MS PGothic" charset="0"/>
                <a:sym typeface="Helvetica" charset="0"/>
              </a:defRPr>
            </a:lvl8pPr>
            <a:lvl9pPr marL="3886200" indent="-228600" eaLnBrk="0" fontAlgn="base" hangingPunct="0">
              <a:spcBef>
                <a:spcPct val="0"/>
              </a:spcBef>
              <a:spcAft>
                <a:spcPct val="0"/>
              </a:spcAft>
              <a:defRPr sz="1200">
                <a:solidFill>
                  <a:srgbClr val="000000"/>
                </a:solidFill>
                <a:latin typeface="Helvetica" charset="0"/>
                <a:ea typeface="MS PGothic" charset="0"/>
                <a:cs typeface="MS PGothic" charset="0"/>
                <a:sym typeface="Helvetica" charset="0"/>
              </a:defRPr>
            </a:lvl9pPr>
          </a:lstStyle>
          <a:p>
            <a:pPr eaLnBrk="1"/>
            <a:fld id="{B0326CDB-F6F7-074D-9ECB-C6FD7FCC7F8A}" type="slidenum">
              <a:rPr lang="en-US"/>
              <a:pPr eaLnBrk="1"/>
              <a:t>6</a:t>
            </a:fld>
            <a:endParaRPr lang="en-US" dirty="0"/>
          </a:p>
        </p:txBody>
      </p:sp>
      <p:sp>
        <p:nvSpPr>
          <p:cNvPr id="28675" name="Rectangle 2"/>
          <p:cNvSpPr>
            <a:spLocks noGrp="1" noRot="1" noChangeAspect="1" noChangeArrowheads="1" noTextEdit="1"/>
          </p:cNvSpPr>
          <p:nvPr>
            <p:ph type="sldImg"/>
          </p:nvPr>
        </p:nvSpPr>
        <p:spPr>
          <a:xfrm>
            <a:off x="363538" y="690563"/>
            <a:ext cx="6130925" cy="3449637"/>
          </a:xfrm>
          <a:ln/>
        </p:spPr>
      </p:sp>
      <p:sp>
        <p:nvSpPr>
          <p:cNvPr id="28676" name="Rectangle 3"/>
          <p:cNvSpPr>
            <a:spLocks noGrp="1" noChangeArrowheads="1"/>
          </p:cNvSpPr>
          <p:nvPr>
            <p:ph type="body" idx="1"/>
          </p:nvPr>
        </p:nvSpPr>
        <p:spPr>
          <a:ln/>
        </p:spPr>
        <p:txBody>
          <a:bodyPr/>
          <a:lstStyle/>
          <a:p>
            <a:pPr marL="228600" indent="-228600" eaLnBrk="1" hangingPunct="1">
              <a:buFontTx/>
              <a:buAutoNum type="arabicPeriod"/>
              <a:defRPr/>
            </a:pPr>
            <a:r>
              <a:rPr lang="en-US" dirty="0">
                <a:latin typeface="Arial" charset="0"/>
                <a:ea typeface="ＭＳ Ｐゴシック" charset="-128"/>
              </a:rPr>
              <a:t>Drexel Fashion Show URBN Outfitters HQ</a:t>
            </a:r>
          </a:p>
        </p:txBody>
      </p:sp>
    </p:spTree>
    <p:extLst>
      <p:ext uri="{BB962C8B-B14F-4D97-AF65-F5344CB8AC3E}">
        <p14:creationId xmlns:p14="http://schemas.microsoft.com/office/powerpoint/2010/main" val="101242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363538" y="690563"/>
            <a:ext cx="6130925" cy="3449637"/>
          </a:xfrm>
          <a:ln/>
        </p:spPr>
      </p:sp>
      <p:sp>
        <p:nvSpPr>
          <p:cNvPr id="36867" name="Notes Placeholder 2"/>
          <p:cNvSpPr>
            <a:spLocks noGrp="1"/>
          </p:cNvSpPr>
          <p:nvPr>
            <p:ph type="body" idx="1"/>
          </p:nvPr>
        </p:nvSpPr>
        <p:spPr>
          <a:noFill/>
          <a:ln/>
        </p:spPr>
        <p:txBody>
          <a:bodyPr/>
          <a:lstStyle/>
          <a:p>
            <a:pPr marL="457200" lvl="1" indent="0">
              <a:buFont typeface="Calibri" charset="0"/>
              <a:buNone/>
            </a:pPr>
            <a:r>
              <a:rPr lang="en-US" dirty="0">
                <a:latin typeface="Arial" charset="0"/>
                <a:ea typeface="ＭＳ Ｐゴシック" charset="-128"/>
              </a:rPr>
              <a:t>Most Gateway graduates select the one co-op 4-year curriculum, so they can graduate in the same amount of time as other international students who gain direct admission and select the three co-op 5-year curriculum.</a:t>
            </a:r>
          </a:p>
        </p:txBody>
      </p:sp>
      <p:sp>
        <p:nvSpPr>
          <p:cNvPr id="36868" name="Slide Number Placeholder 3"/>
          <p:cNvSpPr>
            <a:spLocks noGrp="1"/>
          </p:cNvSpPr>
          <p:nvPr>
            <p:ph type="sldNum" sz="quarter" idx="5"/>
          </p:nvPr>
        </p:nvSpPr>
        <p:spPr>
          <a:noFill/>
        </p:spPr>
        <p:txBody>
          <a:bodyPr/>
          <a:lstStyle/>
          <a:p>
            <a:fld id="{E4EE1757-ABAC-4135-982F-331EA3A5E6E0}" type="slidenum">
              <a:rPr lang="en-US"/>
              <a:pPr/>
              <a:t>7</a:t>
            </a:fld>
            <a:endParaRPr lang="en-US" dirty="0"/>
          </a:p>
        </p:txBody>
      </p:sp>
    </p:spTree>
    <p:extLst>
      <p:ext uri="{BB962C8B-B14F-4D97-AF65-F5344CB8AC3E}">
        <p14:creationId xmlns:p14="http://schemas.microsoft.com/office/powerpoint/2010/main" val="3220593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363538" y="690563"/>
            <a:ext cx="6130925" cy="3449637"/>
          </a:xfrm>
          <a:ln/>
        </p:spPr>
      </p:sp>
      <p:sp>
        <p:nvSpPr>
          <p:cNvPr id="38915" name="Notes Placeholder 2"/>
          <p:cNvSpPr>
            <a:spLocks noGrp="1"/>
          </p:cNvSpPr>
          <p:nvPr>
            <p:ph type="body" idx="1"/>
          </p:nvPr>
        </p:nvSpPr>
        <p:spPr>
          <a:noFill/>
          <a:ln/>
        </p:spPr>
        <p:txBody>
          <a:bodyPr/>
          <a:lstStyle/>
          <a:p>
            <a:pPr marL="0" indent="0">
              <a:buFontTx/>
              <a:buNone/>
            </a:pPr>
            <a:endParaRPr lang="en-US" dirty="0">
              <a:latin typeface="Arial" charset="0"/>
              <a:ea typeface="ＭＳ Ｐゴシック" charset="-128"/>
            </a:endParaRPr>
          </a:p>
        </p:txBody>
      </p:sp>
      <p:sp>
        <p:nvSpPr>
          <p:cNvPr id="38916" name="Slide Number Placeholder 3"/>
          <p:cNvSpPr>
            <a:spLocks noGrp="1"/>
          </p:cNvSpPr>
          <p:nvPr>
            <p:ph type="sldNum" sz="quarter" idx="5"/>
          </p:nvPr>
        </p:nvSpPr>
        <p:spPr>
          <a:noFill/>
        </p:spPr>
        <p:txBody>
          <a:bodyPr/>
          <a:lstStyle/>
          <a:p>
            <a:fld id="{55E19E97-4FFD-48B8-92C3-43D76AA6785F}" type="slidenum">
              <a:rPr lang="en-US"/>
              <a:pPr/>
              <a:t>8</a:t>
            </a:fld>
            <a:endParaRPr lang="en-US" dirty="0"/>
          </a:p>
        </p:txBody>
      </p:sp>
    </p:spTree>
    <p:extLst>
      <p:ext uri="{BB962C8B-B14F-4D97-AF65-F5344CB8AC3E}">
        <p14:creationId xmlns:p14="http://schemas.microsoft.com/office/powerpoint/2010/main" val="62700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90563"/>
            <a:ext cx="6130925" cy="3449637"/>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a:t>
            </a:r>
            <a:r>
              <a:rPr lang="en-US" sz="1200" kern="1200" dirty="0">
                <a:solidFill>
                  <a:schemeClr val="tx1"/>
                </a:solidFill>
                <a:effectLst/>
                <a:latin typeface="Arial" pitchFamily="-112" charset="0"/>
                <a:ea typeface="ＭＳ Ｐゴシック" pitchFamily="-112" charset="-128"/>
                <a:cs typeface="ＭＳ Ｐゴシック" pitchFamily="-112" charset="-128"/>
              </a:rPr>
              <a:t>A recent survey says that, 96% of our graduates are working in or attending professional schools; 89% of them are in fields related to or closely related to their chosen field of study</a:t>
            </a:r>
            <a:r>
              <a:rPr lang="en-US" sz="1200" kern="1200" baseline="0" dirty="0">
                <a:solidFill>
                  <a:schemeClr val="tx1"/>
                </a:solidFill>
                <a:effectLst/>
                <a:latin typeface="Arial" pitchFamily="-112" charset="0"/>
                <a:ea typeface="ＭＳ Ｐゴシック" pitchFamily="-112" charset="-128"/>
                <a:cs typeface="ＭＳ Ｐゴシック" pitchFamily="-112" charset="-128"/>
              </a:rPr>
              <a:t> of study </a:t>
            </a:r>
            <a:r>
              <a:rPr lang="en-US" sz="1200" kern="1200" dirty="0">
                <a:solidFill>
                  <a:schemeClr val="tx1"/>
                </a:solidFill>
                <a:effectLst/>
                <a:latin typeface="Arial" pitchFamily="-112" charset="0"/>
                <a:ea typeface="ＭＳ Ｐゴシック" pitchFamily="-112" charset="-128"/>
                <a:cs typeface="ＭＳ Ｐゴシック" pitchFamily="-112" charset="-128"/>
              </a:rPr>
              <a:t>and for those who are working full-time,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Arial" pitchFamily="-112" charset="0"/>
                <a:ea typeface="ＭＳ Ｐゴシック" pitchFamily="-112" charset="-128"/>
                <a:cs typeface="ＭＳ Ｐゴシック" pitchFamily="-112" charset="-128"/>
              </a:rPr>
              <a:t> </a:t>
            </a:r>
            <a:r>
              <a:rPr lang="en-US" sz="1200" b="1" kern="1200" dirty="0">
                <a:solidFill>
                  <a:schemeClr val="tx1"/>
                </a:solidFill>
                <a:effectLst/>
                <a:latin typeface="Arial" pitchFamily="-112" charset="0"/>
                <a:ea typeface="ＭＳ Ｐゴシック" pitchFamily="-112" charset="-128"/>
                <a:cs typeface="ＭＳ Ｐゴシック" pitchFamily="-112" charset="-128"/>
              </a:rPr>
              <a:t>92% of them are happy!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Arial" pitchFamily="-112" charset="0"/>
              <a:ea typeface="ＭＳ Ｐゴシック" pitchFamily="-112" charset="-128"/>
              <a:cs typeface="ＭＳ Ｐゴシック" pitchFamily="-112" charset="-128"/>
            </a:endParaRPr>
          </a:p>
          <a:p>
            <a:r>
              <a:rPr lang="en-US" sz="1200" b="1" dirty="0"/>
              <a:t>Average</a:t>
            </a:r>
            <a:r>
              <a:rPr lang="en-US" sz="1200" b="1" baseline="0" dirty="0"/>
              <a:t> salary is $59,000 one year after graduation which is 18% over the national average!</a:t>
            </a:r>
          </a:p>
          <a:p>
            <a:r>
              <a:rPr lang="en-US" sz="1200" b="0" i="1" baseline="0" dirty="0"/>
              <a:t>Average salary from 1 year out survey</a:t>
            </a:r>
            <a:endParaRPr lang="en-US" sz="1200" b="1" kern="1200" dirty="0">
              <a:solidFill>
                <a:schemeClr val="tx1"/>
              </a:solidFill>
              <a:effectLst/>
              <a:latin typeface="Arial" pitchFamily="-112" charset="0"/>
              <a:ea typeface="ＭＳ Ｐゴシック" pitchFamily="-112" charset="-128"/>
              <a:cs typeface="ＭＳ Ｐゴシック" pitchFamily="-112" charset="-128"/>
            </a:endParaRPr>
          </a:p>
          <a:p>
            <a:endParaRPr lang="en-US" dirty="0"/>
          </a:p>
          <a:p>
            <a:endParaRPr lang="en-US" dirty="0"/>
          </a:p>
        </p:txBody>
      </p:sp>
      <p:sp>
        <p:nvSpPr>
          <p:cNvPr id="4" name="Slide Number Placeholder 3"/>
          <p:cNvSpPr>
            <a:spLocks noGrp="1"/>
          </p:cNvSpPr>
          <p:nvPr>
            <p:ph type="sldNum" sz="quarter" idx="10"/>
          </p:nvPr>
        </p:nvSpPr>
        <p:spPr/>
        <p:txBody>
          <a:bodyPr/>
          <a:lstStyle/>
          <a:p>
            <a:fld id="{86AF0AA4-EB99-D341-B24B-857D25625178}" type="slidenum">
              <a:rPr lang="en-US" smtClean="0"/>
              <a:t>9</a:t>
            </a:fld>
            <a:endParaRPr lang="en-US" dirty="0"/>
          </a:p>
        </p:txBody>
      </p:sp>
    </p:spTree>
    <p:extLst>
      <p:ext uri="{BB962C8B-B14F-4D97-AF65-F5344CB8AC3E}">
        <p14:creationId xmlns:p14="http://schemas.microsoft.com/office/powerpoint/2010/main" val="1179886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6248400" y="4800600"/>
            <a:ext cx="2895600" cy="342900"/>
          </a:xfrm>
          <a:prstGeom prst="rect">
            <a:avLst/>
          </a:prstGeom>
        </p:spPr>
        <p:txBody>
          <a:bodyPr vert="horz" wrap="square" lIns="91440" tIns="45720" rIns="91440" bIns="45720" numCol="1" anchor="t" anchorCtr="0" compatLnSpc="1">
            <a:prstTxWarp prst="textNoShape">
              <a:avLst/>
            </a:prstTxWarp>
          </a:bodyPr>
          <a:lstStyle>
            <a:lvl1pPr>
              <a:defRPr>
                <a:ea typeface="+mn-ea"/>
              </a:defRPr>
            </a:lvl1pPr>
          </a:lstStyle>
          <a:p>
            <a:pPr>
              <a:defRPr/>
            </a:pPr>
            <a:endParaRPr lang="en-US" dirty="0"/>
          </a:p>
        </p:txBody>
      </p:sp>
      <p:sp>
        <p:nvSpPr>
          <p:cNvPr id="6" name="Slide Number Placeholder 5"/>
          <p:cNvSpPr>
            <a:spLocks noGrp="1"/>
          </p:cNvSpPr>
          <p:nvPr>
            <p:ph type="sldNum" sz="quarter" idx="12"/>
          </p:nvPr>
        </p:nvSpPr>
        <p:spPr>
          <a:xfrm>
            <a:off x="6553200" y="4686300"/>
            <a:ext cx="1905000" cy="342900"/>
          </a:xfrm>
          <a:prstGeom prst="rect">
            <a:avLst/>
          </a:prstGeom>
        </p:spPr>
        <p:txBody>
          <a:bodyPr vert="horz" wrap="square" lIns="91440" tIns="45720" rIns="91440" bIns="45720" numCol="1" anchor="t" anchorCtr="0" compatLnSpc="1">
            <a:prstTxWarp prst="textNoShape">
              <a:avLst/>
            </a:prstTxWarp>
          </a:bodyPr>
          <a:lstStyle>
            <a:lvl1pPr>
              <a:defRPr/>
            </a:lvl1pPr>
          </a:lstStyle>
          <a:p>
            <a:fld id="{CE9B4D09-C754-4CFD-A401-1C33270C42EB}" type="slidenum">
              <a:rPr lang="en-US"/>
              <a:pPr/>
              <a:t>‹#›</a:t>
            </a:fld>
            <a:endParaRPr lang="en-US" dirty="0"/>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6248400" y="4800600"/>
            <a:ext cx="2895600" cy="342900"/>
          </a:xfrm>
          <a:prstGeom prst="rect">
            <a:avLst/>
          </a:prstGeom>
        </p:spPr>
        <p:txBody>
          <a:bodyPr vert="horz" wrap="square" lIns="91440" tIns="45720" rIns="91440" bIns="45720" numCol="1" anchor="t" anchorCtr="0" compatLnSpc="1">
            <a:prstTxWarp prst="textNoShape">
              <a:avLst/>
            </a:prstTxWarp>
          </a:bodyPr>
          <a:lstStyle>
            <a:lvl1pPr>
              <a:defRPr>
                <a:ea typeface="+mn-ea"/>
              </a:defRPr>
            </a:lvl1pPr>
          </a:lstStyle>
          <a:p>
            <a:pPr>
              <a:defRPr/>
            </a:pPr>
            <a:endParaRPr lang="en-US" dirty="0"/>
          </a:p>
        </p:txBody>
      </p:sp>
      <p:sp>
        <p:nvSpPr>
          <p:cNvPr id="6" name="Slide Number Placeholder 5"/>
          <p:cNvSpPr>
            <a:spLocks noGrp="1"/>
          </p:cNvSpPr>
          <p:nvPr>
            <p:ph type="sldNum" sz="quarter" idx="12"/>
          </p:nvPr>
        </p:nvSpPr>
        <p:spPr>
          <a:xfrm>
            <a:off x="6553200" y="4686300"/>
            <a:ext cx="1905000" cy="342900"/>
          </a:xfrm>
          <a:prstGeom prst="rect">
            <a:avLst/>
          </a:prstGeom>
        </p:spPr>
        <p:txBody>
          <a:bodyPr vert="horz" wrap="square" lIns="91440" tIns="45720" rIns="91440" bIns="45720" numCol="1" anchor="t" anchorCtr="0" compatLnSpc="1">
            <a:prstTxWarp prst="textNoShape">
              <a:avLst/>
            </a:prstTxWarp>
          </a:bodyPr>
          <a:lstStyle>
            <a:lvl1pPr>
              <a:defRPr/>
            </a:lvl1pPr>
          </a:lstStyle>
          <a:p>
            <a:fld id="{B1550A3B-A36B-40A5-8E86-AAC4F9E2B9D1}" type="slidenum">
              <a:rPr lang="en-US"/>
              <a:pPr/>
              <a:t>‹#›</a:t>
            </a:fld>
            <a:endParaRPr lang="en-US" dirty="0"/>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6248400" y="4800600"/>
            <a:ext cx="2895600" cy="342900"/>
          </a:xfrm>
          <a:prstGeom prst="rect">
            <a:avLst/>
          </a:prstGeom>
        </p:spPr>
        <p:txBody>
          <a:bodyPr vert="horz" wrap="square" lIns="91440" tIns="45720" rIns="91440" bIns="45720" numCol="1" anchor="t" anchorCtr="0" compatLnSpc="1">
            <a:prstTxWarp prst="textNoShape">
              <a:avLst/>
            </a:prstTxWarp>
          </a:bodyPr>
          <a:lstStyle>
            <a:lvl1pPr>
              <a:defRPr>
                <a:ea typeface="+mn-ea"/>
              </a:defRPr>
            </a:lvl1pPr>
          </a:lstStyle>
          <a:p>
            <a:pPr>
              <a:defRPr/>
            </a:pPr>
            <a:endParaRPr lang="en-US" dirty="0"/>
          </a:p>
        </p:txBody>
      </p:sp>
      <p:sp>
        <p:nvSpPr>
          <p:cNvPr id="6" name="Slide Number Placeholder 5"/>
          <p:cNvSpPr>
            <a:spLocks noGrp="1"/>
          </p:cNvSpPr>
          <p:nvPr>
            <p:ph type="sldNum" sz="quarter" idx="12"/>
          </p:nvPr>
        </p:nvSpPr>
        <p:spPr>
          <a:xfrm>
            <a:off x="6553200" y="4686300"/>
            <a:ext cx="1905000" cy="342900"/>
          </a:xfrm>
          <a:prstGeom prst="rect">
            <a:avLst/>
          </a:prstGeom>
        </p:spPr>
        <p:txBody>
          <a:bodyPr vert="horz" wrap="square" lIns="91440" tIns="45720" rIns="91440" bIns="45720" numCol="1" anchor="t" anchorCtr="0" compatLnSpc="1">
            <a:prstTxWarp prst="textNoShape">
              <a:avLst/>
            </a:prstTxWarp>
          </a:bodyPr>
          <a:lstStyle>
            <a:lvl1pPr>
              <a:defRPr/>
            </a:lvl1pPr>
          </a:lstStyle>
          <a:p>
            <a:fld id="{2AA29E91-FF22-4D86-843E-7730925E3D0B}" type="slidenum">
              <a:rPr lang="en-US"/>
              <a:pPr/>
              <a:t>‹#›</a:t>
            </a:fld>
            <a:endParaRPr lang="en-US" dirty="0"/>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sz="1650"/>
            </a:lvl2pPr>
            <a:lvl3pPr>
              <a:defRPr sz="1500"/>
            </a:lvl3pPr>
            <a:lvl4pPr>
              <a:defRPr sz="1350"/>
            </a:lvl4pPr>
            <a:lvl5pP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6248400" y="4800600"/>
            <a:ext cx="2895600" cy="342900"/>
          </a:xfrm>
          <a:prstGeom prst="rect">
            <a:avLst/>
          </a:prstGeom>
        </p:spPr>
        <p:txBody>
          <a:bodyPr vert="horz" wrap="square" lIns="91440" tIns="45720" rIns="91440" bIns="45720" numCol="1" anchor="t" anchorCtr="0" compatLnSpc="1">
            <a:prstTxWarp prst="textNoShape">
              <a:avLst/>
            </a:prstTxWarp>
          </a:bodyPr>
          <a:lstStyle>
            <a:lvl1pPr>
              <a:defRPr>
                <a:ea typeface="+mn-ea"/>
              </a:defRPr>
            </a:lvl1pPr>
          </a:lstStyle>
          <a:p>
            <a:pPr>
              <a:defRPr/>
            </a:pPr>
            <a:endParaRPr lang="en-US" dirty="0"/>
          </a:p>
        </p:txBody>
      </p:sp>
      <p:sp>
        <p:nvSpPr>
          <p:cNvPr id="6" name="Slide Number Placeholder 5"/>
          <p:cNvSpPr>
            <a:spLocks noGrp="1"/>
          </p:cNvSpPr>
          <p:nvPr>
            <p:ph type="sldNum" sz="quarter" idx="12"/>
          </p:nvPr>
        </p:nvSpPr>
        <p:spPr>
          <a:xfrm>
            <a:off x="6553200" y="4686300"/>
            <a:ext cx="1905000" cy="342900"/>
          </a:xfrm>
          <a:prstGeom prst="rect">
            <a:avLst/>
          </a:prstGeom>
        </p:spPr>
        <p:txBody>
          <a:bodyPr vert="horz" wrap="square" lIns="91440" tIns="45720" rIns="91440" bIns="45720" numCol="1" anchor="t" anchorCtr="0" compatLnSpc="1">
            <a:prstTxWarp prst="textNoShape">
              <a:avLst/>
            </a:prstTxWarp>
          </a:bodyPr>
          <a:lstStyle>
            <a:lvl1pPr>
              <a:defRPr/>
            </a:lvl1pPr>
          </a:lstStyle>
          <a:p>
            <a:fld id="{820C054D-9E48-4C4E-8C6A-A1DAD3B1B3BD}" type="slidenum">
              <a:rPr lang="en-US"/>
              <a:pPr/>
              <a:t>‹#›</a:t>
            </a:fld>
            <a:endParaRPr lang="en-US" dirty="0"/>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6248400" y="4800600"/>
            <a:ext cx="2895600" cy="342900"/>
          </a:xfrm>
          <a:prstGeom prst="rect">
            <a:avLst/>
          </a:prstGeom>
        </p:spPr>
        <p:txBody>
          <a:bodyPr vert="horz" wrap="square" lIns="91440" tIns="45720" rIns="91440" bIns="45720" numCol="1" anchor="t" anchorCtr="0" compatLnSpc="1">
            <a:prstTxWarp prst="textNoShape">
              <a:avLst/>
            </a:prstTxWarp>
          </a:bodyPr>
          <a:lstStyle>
            <a:lvl1pPr>
              <a:defRPr>
                <a:ea typeface="+mn-ea"/>
              </a:defRPr>
            </a:lvl1pPr>
          </a:lstStyle>
          <a:p>
            <a:pPr>
              <a:defRPr/>
            </a:pPr>
            <a:endParaRPr lang="en-US" dirty="0"/>
          </a:p>
        </p:txBody>
      </p:sp>
      <p:sp>
        <p:nvSpPr>
          <p:cNvPr id="6" name="Slide Number Placeholder 5"/>
          <p:cNvSpPr>
            <a:spLocks noGrp="1"/>
          </p:cNvSpPr>
          <p:nvPr>
            <p:ph type="sldNum" sz="quarter" idx="12"/>
          </p:nvPr>
        </p:nvSpPr>
        <p:spPr>
          <a:xfrm>
            <a:off x="6553200" y="4686300"/>
            <a:ext cx="1905000" cy="342900"/>
          </a:xfrm>
          <a:prstGeom prst="rect">
            <a:avLst/>
          </a:prstGeom>
        </p:spPr>
        <p:txBody>
          <a:bodyPr vert="horz" wrap="square" lIns="91440" tIns="45720" rIns="91440" bIns="45720" numCol="1" anchor="t" anchorCtr="0" compatLnSpc="1">
            <a:prstTxWarp prst="textNoShape">
              <a:avLst/>
            </a:prstTxWarp>
          </a:bodyPr>
          <a:lstStyle>
            <a:lvl1pPr>
              <a:defRPr/>
            </a:lvl1pPr>
          </a:lstStyle>
          <a:p>
            <a:fld id="{CE14509D-7F30-4FB7-9C55-06492E4AC01D}" type="slidenum">
              <a:rPr lang="en-US"/>
              <a:pPr/>
              <a:t>‹#›</a:t>
            </a:fld>
            <a:endParaRPr lang="en-US" dirty="0"/>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6248400" y="4800600"/>
            <a:ext cx="2895600" cy="342900"/>
          </a:xfrm>
          <a:prstGeom prst="rect">
            <a:avLst/>
          </a:prstGeom>
        </p:spPr>
        <p:txBody>
          <a:bodyPr vert="horz" wrap="square" lIns="91440" tIns="45720" rIns="91440" bIns="45720" numCol="1" anchor="t" anchorCtr="0" compatLnSpc="1">
            <a:prstTxWarp prst="textNoShape">
              <a:avLst/>
            </a:prstTxWarp>
          </a:bodyPr>
          <a:lstStyle>
            <a:lvl1pPr>
              <a:defRPr>
                <a:ea typeface="+mn-ea"/>
              </a:defRPr>
            </a:lvl1pPr>
          </a:lstStyle>
          <a:p>
            <a:pPr>
              <a:defRPr/>
            </a:pPr>
            <a:endParaRPr lang="en-US" dirty="0"/>
          </a:p>
        </p:txBody>
      </p:sp>
      <p:sp>
        <p:nvSpPr>
          <p:cNvPr id="7" name="Slide Number Placeholder 6"/>
          <p:cNvSpPr>
            <a:spLocks noGrp="1"/>
          </p:cNvSpPr>
          <p:nvPr>
            <p:ph type="sldNum" sz="quarter" idx="12"/>
          </p:nvPr>
        </p:nvSpPr>
        <p:spPr>
          <a:xfrm>
            <a:off x="6553200" y="4686300"/>
            <a:ext cx="1905000" cy="342900"/>
          </a:xfrm>
          <a:prstGeom prst="rect">
            <a:avLst/>
          </a:prstGeom>
        </p:spPr>
        <p:txBody>
          <a:bodyPr vert="horz" wrap="square" lIns="91440" tIns="45720" rIns="91440" bIns="45720" numCol="1" anchor="t" anchorCtr="0" compatLnSpc="1">
            <a:prstTxWarp prst="textNoShape">
              <a:avLst/>
            </a:prstTxWarp>
          </a:bodyPr>
          <a:lstStyle>
            <a:lvl1pPr>
              <a:defRPr/>
            </a:lvl1pPr>
          </a:lstStyle>
          <a:p>
            <a:fld id="{89100DAF-1431-4804-B556-E78A6A7FC3D0}" type="slidenum">
              <a:rPr lang="en-US"/>
              <a:pPr/>
              <a:t>‹#›</a:t>
            </a:fld>
            <a:endParaRPr lang="en-US" dirty="0"/>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dirty="0"/>
          </a:p>
        </p:txBody>
      </p:sp>
      <p:sp>
        <p:nvSpPr>
          <p:cNvPr id="8" name="Footer Placeholder 7"/>
          <p:cNvSpPr>
            <a:spLocks noGrp="1"/>
          </p:cNvSpPr>
          <p:nvPr>
            <p:ph type="ftr" sz="quarter" idx="11"/>
          </p:nvPr>
        </p:nvSpPr>
        <p:spPr>
          <a:xfrm>
            <a:off x="6248400" y="4800600"/>
            <a:ext cx="2895600" cy="342900"/>
          </a:xfrm>
          <a:prstGeom prst="rect">
            <a:avLst/>
          </a:prstGeom>
        </p:spPr>
        <p:txBody>
          <a:bodyPr vert="horz" wrap="square" lIns="91440" tIns="45720" rIns="91440" bIns="45720" numCol="1" anchor="t" anchorCtr="0" compatLnSpc="1">
            <a:prstTxWarp prst="textNoShape">
              <a:avLst/>
            </a:prstTxWarp>
          </a:bodyPr>
          <a:lstStyle>
            <a:lvl1pPr>
              <a:defRPr>
                <a:ea typeface="+mn-ea"/>
              </a:defRPr>
            </a:lvl1pPr>
          </a:lstStyle>
          <a:p>
            <a:pPr>
              <a:defRPr/>
            </a:pPr>
            <a:endParaRPr lang="en-US" dirty="0"/>
          </a:p>
        </p:txBody>
      </p:sp>
      <p:sp>
        <p:nvSpPr>
          <p:cNvPr id="9" name="Slide Number Placeholder 8"/>
          <p:cNvSpPr>
            <a:spLocks noGrp="1"/>
          </p:cNvSpPr>
          <p:nvPr>
            <p:ph type="sldNum" sz="quarter" idx="12"/>
          </p:nvPr>
        </p:nvSpPr>
        <p:spPr>
          <a:xfrm>
            <a:off x="6553200" y="4686300"/>
            <a:ext cx="1905000" cy="342900"/>
          </a:xfrm>
          <a:prstGeom prst="rect">
            <a:avLst/>
          </a:prstGeom>
        </p:spPr>
        <p:txBody>
          <a:bodyPr vert="horz" wrap="square" lIns="91440" tIns="45720" rIns="91440" bIns="45720" numCol="1" anchor="t" anchorCtr="0" compatLnSpc="1">
            <a:prstTxWarp prst="textNoShape">
              <a:avLst/>
            </a:prstTxWarp>
          </a:bodyPr>
          <a:lstStyle>
            <a:lvl1pPr>
              <a:defRPr/>
            </a:lvl1pPr>
          </a:lstStyle>
          <a:p>
            <a:fld id="{753CEDBF-AC02-4C59-8653-458044782E93}" type="slidenum">
              <a:rPr lang="en-US"/>
              <a:pPr/>
              <a:t>‹#›</a:t>
            </a:fld>
            <a:endParaRPr lang="en-US" dirty="0"/>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dirty="0"/>
          </a:p>
        </p:txBody>
      </p:sp>
      <p:sp>
        <p:nvSpPr>
          <p:cNvPr id="4" name="Footer Placeholder 3"/>
          <p:cNvSpPr>
            <a:spLocks noGrp="1"/>
          </p:cNvSpPr>
          <p:nvPr>
            <p:ph type="ftr" sz="quarter" idx="11"/>
          </p:nvPr>
        </p:nvSpPr>
        <p:spPr>
          <a:xfrm>
            <a:off x="6248400" y="4800600"/>
            <a:ext cx="2895600" cy="342900"/>
          </a:xfrm>
          <a:prstGeom prst="rect">
            <a:avLst/>
          </a:prstGeom>
        </p:spPr>
        <p:txBody>
          <a:bodyPr vert="horz" wrap="square" lIns="91440" tIns="45720" rIns="91440" bIns="45720" numCol="1" anchor="t" anchorCtr="0" compatLnSpc="1">
            <a:prstTxWarp prst="textNoShape">
              <a:avLst/>
            </a:prstTxWarp>
          </a:bodyPr>
          <a:lstStyle>
            <a:lvl1pPr>
              <a:defRPr>
                <a:ea typeface="+mn-ea"/>
              </a:defRPr>
            </a:lvl1pPr>
          </a:lstStyle>
          <a:p>
            <a:pPr>
              <a:defRPr/>
            </a:pPr>
            <a:endParaRPr lang="en-US" dirty="0"/>
          </a:p>
        </p:txBody>
      </p:sp>
      <p:sp>
        <p:nvSpPr>
          <p:cNvPr id="5" name="Slide Number Placeholder 4"/>
          <p:cNvSpPr>
            <a:spLocks noGrp="1"/>
          </p:cNvSpPr>
          <p:nvPr>
            <p:ph type="sldNum" sz="quarter" idx="12"/>
          </p:nvPr>
        </p:nvSpPr>
        <p:spPr>
          <a:xfrm>
            <a:off x="6553200" y="4686300"/>
            <a:ext cx="1905000" cy="342900"/>
          </a:xfrm>
          <a:prstGeom prst="rect">
            <a:avLst/>
          </a:prstGeom>
        </p:spPr>
        <p:txBody>
          <a:bodyPr vert="horz" wrap="square" lIns="91440" tIns="45720" rIns="91440" bIns="45720" numCol="1" anchor="t" anchorCtr="0" compatLnSpc="1">
            <a:prstTxWarp prst="textNoShape">
              <a:avLst/>
            </a:prstTxWarp>
          </a:bodyPr>
          <a:lstStyle>
            <a:lvl1pPr>
              <a:defRPr/>
            </a:lvl1pPr>
          </a:lstStyle>
          <a:p>
            <a:fld id="{EB28D37C-02E5-4B09-A3AF-AC2D09B2D690}" type="slidenum">
              <a:rPr lang="en-US"/>
              <a:pPr/>
              <a:t>‹#›</a:t>
            </a:fld>
            <a:endParaRPr lang="en-US" dirty="0"/>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a:xfrm>
            <a:off x="6248400" y="4800600"/>
            <a:ext cx="2895600" cy="342900"/>
          </a:xfrm>
          <a:prstGeom prst="rect">
            <a:avLst/>
          </a:prstGeom>
        </p:spPr>
        <p:txBody>
          <a:bodyPr vert="horz" wrap="square" lIns="91440" tIns="45720" rIns="91440" bIns="45720" numCol="1" anchor="t" anchorCtr="0" compatLnSpc="1">
            <a:prstTxWarp prst="textNoShape">
              <a:avLst/>
            </a:prstTxWarp>
          </a:bodyPr>
          <a:lstStyle>
            <a:lvl1pPr>
              <a:defRPr>
                <a:ea typeface="+mn-ea"/>
              </a:defRPr>
            </a:lvl1pPr>
          </a:lstStyle>
          <a:p>
            <a:pPr>
              <a:defRPr/>
            </a:pPr>
            <a:endParaRPr lang="en-US" dirty="0"/>
          </a:p>
        </p:txBody>
      </p:sp>
      <p:sp>
        <p:nvSpPr>
          <p:cNvPr id="4" name="Slide Number Placeholder 3"/>
          <p:cNvSpPr>
            <a:spLocks noGrp="1"/>
          </p:cNvSpPr>
          <p:nvPr>
            <p:ph type="sldNum" sz="quarter" idx="12"/>
          </p:nvPr>
        </p:nvSpPr>
        <p:spPr>
          <a:xfrm>
            <a:off x="6553200" y="4686300"/>
            <a:ext cx="1905000" cy="342900"/>
          </a:xfrm>
          <a:prstGeom prst="rect">
            <a:avLst/>
          </a:prstGeom>
        </p:spPr>
        <p:txBody>
          <a:bodyPr vert="horz" wrap="square" lIns="91440" tIns="45720" rIns="91440" bIns="45720" numCol="1" anchor="t" anchorCtr="0" compatLnSpc="1">
            <a:prstTxWarp prst="textNoShape">
              <a:avLst/>
            </a:prstTxWarp>
          </a:bodyPr>
          <a:lstStyle>
            <a:lvl1pPr>
              <a:defRPr/>
            </a:lvl1pPr>
          </a:lstStyle>
          <a:p>
            <a:fld id="{53750C49-8435-4A0E-8C66-A5FBF728D652}" type="slidenum">
              <a:rPr lang="en-US"/>
              <a:pPr/>
              <a:t>‹#›</a:t>
            </a:fld>
            <a:endParaRPr lang="en-US" dirty="0"/>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6248400" y="4800600"/>
            <a:ext cx="2895600" cy="342900"/>
          </a:xfrm>
          <a:prstGeom prst="rect">
            <a:avLst/>
          </a:prstGeom>
        </p:spPr>
        <p:txBody>
          <a:bodyPr vert="horz" wrap="square" lIns="91440" tIns="45720" rIns="91440" bIns="45720" numCol="1" anchor="t" anchorCtr="0" compatLnSpc="1">
            <a:prstTxWarp prst="textNoShape">
              <a:avLst/>
            </a:prstTxWarp>
          </a:bodyPr>
          <a:lstStyle>
            <a:lvl1pPr>
              <a:defRPr>
                <a:ea typeface="+mn-ea"/>
              </a:defRPr>
            </a:lvl1pPr>
          </a:lstStyle>
          <a:p>
            <a:pPr>
              <a:defRPr/>
            </a:pPr>
            <a:endParaRPr lang="en-US" dirty="0"/>
          </a:p>
        </p:txBody>
      </p:sp>
      <p:sp>
        <p:nvSpPr>
          <p:cNvPr id="7" name="Slide Number Placeholder 6"/>
          <p:cNvSpPr>
            <a:spLocks noGrp="1"/>
          </p:cNvSpPr>
          <p:nvPr>
            <p:ph type="sldNum" sz="quarter" idx="12"/>
          </p:nvPr>
        </p:nvSpPr>
        <p:spPr>
          <a:xfrm>
            <a:off x="6553200" y="4686300"/>
            <a:ext cx="1905000" cy="342900"/>
          </a:xfrm>
          <a:prstGeom prst="rect">
            <a:avLst/>
          </a:prstGeom>
        </p:spPr>
        <p:txBody>
          <a:bodyPr vert="horz" wrap="square" lIns="91440" tIns="45720" rIns="91440" bIns="45720" numCol="1" anchor="t" anchorCtr="0" compatLnSpc="1">
            <a:prstTxWarp prst="textNoShape">
              <a:avLst/>
            </a:prstTxWarp>
          </a:bodyPr>
          <a:lstStyle>
            <a:lvl1pPr>
              <a:defRPr/>
            </a:lvl1pPr>
          </a:lstStyle>
          <a:p>
            <a:fld id="{CE604836-0F75-4F1F-B9FA-8C5BAB12B8F8}" type="slidenum">
              <a:rPr lang="en-US"/>
              <a:pPr/>
              <a:t>‹#›</a:t>
            </a:fld>
            <a:endParaRPr lang="en-US" dirty="0"/>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6248400" y="4800600"/>
            <a:ext cx="2895600" cy="342900"/>
          </a:xfrm>
          <a:prstGeom prst="rect">
            <a:avLst/>
          </a:prstGeom>
        </p:spPr>
        <p:txBody>
          <a:bodyPr vert="horz" wrap="square" lIns="91440" tIns="45720" rIns="91440" bIns="45720" numCol="1" anchor="t" anchorCtr="0" compatLnSpc="1">
            <a:prstTxWarp prst="textNoShape">
              <a:avLst/>
            </a:prstTxWarp>
          </a:bodyPr>
          <a:lstStyle>
            <a:lvl1pPr>
              <a:defRPr>
                <a:ea typeface="+mn-ea"/>
              </a:defRPr>
            </a:lvl1pPr>
          </a:lstStyle>
          <a:p>
            <a:pPr>
              <a:defRPr/>
            </a:pPr>
            <a:endParaRPr lang="en-US" dirty="0"/>
          </a:p>
        </p:txBody>
      </p:sp>
      <p:sp>
        <p:nvSpPr>
          <p:cNvPr id="7" name="Slide Number Placeholder 6"/>
          <p:cNvSpPr>
            <a:spLocks noGrp="1"/>
          </p:cNvSpPr>
          <p:nvPr>
            <p:ph type="sldNum" sz="quarter" idx="12"/>
          </p:nvPr>
        </p:nvSpPr>
        <p:spPr>
          <a:xfrm>
            <a:off x="6553200" y="4686300"/>
            <a:ext cx="1905000" cy="342900"/>
          </a:xfrm>
          <a:prstGeom prst="rect">
            <a:avLst/>
          </a:prstGeom>
        </p:spPr>
        <p:txBody>
          <a:bodyPr vert="horz" wrap="square" lIns="91440" tIns="45720" rIns="91440" bIns="45720" numCol="1" anchor="t" anchorCtr="0" compatLnSpc="1">
            <a:prstTxWarp prst="textNoShape">
              <a:avLst/>
            </a:prstTxWarp>
          </a:bodyPr>
          <a:lstStyle>
            <a:lvl1pPr>
              <a:defRPr/>
            </a:lvl1pPr>
          </a:lstStyle>
          <a:p>
            <a:fld id="{35D56E22-D246-4047-9BF0-E8ECF7081937}" type="slidenum">
              <a:rPr lang="en-US"/>
              <a:pPr/>
              <a:t>‹#›</a:t>
            </a:fld>
            <a:endParaRPr lang="en-US" dirty="0"/>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7150"/>
            <a:ext cx="77724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028700"/>
            <a:ext cx="77724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50">
                <a:ea typeface="+mn-ea"/>
              </a:defRPr>
            </a:lvl1pPr>
          </a:lstStyle>
          <a:p>
            <a:pPr>
              <a:defRPr/>
            </a:pPr>
            <a:endParaRPr lang="en-US" dirty="0"/>
          </a:p>
        </p:txBody>
      </p:sp>
      <p:sp>
        <p:nvSpPr>
          <p:cNvPr id="8" name="Rectangle 7"/>
          <p:cNvSpPr>
            <a:spLocks noChangeArrowheads="1"/>
          </p:cNvSpPr>
          <p:nvPr userDrawn="1"/>
        </p:nvSpPr>
        <p:spPr bwMode="auto">
          <a:xfrm>
            <a:off x="6705600" y="4787503"/>
            <a:ext cx="2286000" cy="241697"/>
          </a:xfrm>
          <a:prstGeom prst="rect">
            <a:avLst/>
          </a:prstGeom>
          <a:noFill/>
          <a:ln w="9525">
            <a:noFill/>
            <a:miter lim="800000"/>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a:lstStyle>
          <a:p>
            <a:pPr algn="ctr" eaLnBrk="1" hangingPunct="1">
              <a:defRPr/>
            </a:pPr>
            <a:r>
              <a:rPr lang="en-US" sz="2100" b="1" baseline="30000" dirty="0">
                <a:solidFill>
                  <a:schemeClr val="bg1"/>
                </a:solidFill>
              </a:rPr>
              <a:t>#drexelvisit</a:t>
            </a:r>
          </a:p>
        </p:txBody>
      </p:sp>
    </p:spTree>
  </p:cSld>
  <p:clrMap bg1="lt1" tx1="dk1" bg2="lt2" tx2="dk2" accent1="accent1" accent2="accent2" accent3="accent3" accent4="accent4" accent5="accent5" accent6="accent6" hlink="hlink" folHlink="folHlink"/>
  <p:sldLayoutIdLst>
    <p:sldLayoutId id="2147485789" r:id="rId1"/>
    <p:sldLayoutId id="2147485790" r:id="rId2"/>
    <p:sldLayoutId id="2147485791" r:id="rId3"/>
    <p:sldLayoutId id="2147485792" r:id="rId4"/>
    <p:sldLayoutId id="2147485793" r:id="rId5"/>
    <p:sldLayoutId id="2147485794" r:id="rId6"/>
    <p:sldLayoutId id="2147485795" r:id="rId7"/>
    <p:sldLayoutId id="2147485796" r:id="rId8"/>
    <p:sldLayoutId id="2147485797" r:id="rId9"/>
    <p:sldLayoutId id="2147485798" r:id="rId10"/>
    <p:sldLayoutId id="2147485799" r:id="rId11"/>
  </p:sldLayoutIdLst>
  <p:transition spd="med">
    <p:fade/>
  </p:transition>
  <p:txStyles>
    <p:titleStyle>
      <a:lvl1pPr algn="l" rtl="0" eaLnBrk="0" fontAlgn="base" hangingPunct="0">
        <a:spcBef>
          <a:spcPct val="0"/>
        </a:spcBef>
        <a:spcAft>
          <a:spcPct val="0"/>
        </a:spcAft>
        <a:defRPr sz="2400" b="1">
          <a:solidFill>
            <a:srgbClr val="161645"/>
          </a:solidFill>
          <a:latin typeface="+mj-lt"/>
          <a:ea typeface="+mj-ea"/>
          <a:cs typeface="+mj-cs"/>
        </a:defRPr>
      </a:lvl1pPr>
      <a:lvl2pPr algn="l" rtl="0" eaLnBrk="0" fontAlgn="base" hangingPunct="0">
        <a:spcBef>
          <a:spcPct val="0"/>
        </a:spcBef>
        <a:spcAft>
          <a:spcPct val="0"/>
        </a:spcAft>
        <a:defRPr sz="2400" b="1">
          <a:solidFill>
            <a:srgbClr val="161645"/>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2400" b="1">
          <a:solidFill>
            <a:srgbClr val="161645"/>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2400" b="1">
          <a:solidFill>
            <a:srgbClr val="161645"/>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2400" b="1">
          <a:solidFill>
            <a:srgbClr val="161645"/>
          </a:solidFill>
          <a:latin typeface="Arial" pitchFamily="-112" charset="0"/>
          <a:ea typeface="ＭＳ Ｐゴシック" pitchFamily="-112" charset="-128"/>
          <a:cs typeface="ＭＳ Ｐゴシック" pitchFamily="-112" charset="-128"/>
        </a:defRPr>
      </a:lvl5pPr>
      <a:lvl6pPr marL="342900" algn="ctr" rtl="0" fontAlgn="base">
        <a:spcBef>
          <a:spcPct val="0"/>
        </a:spcBef>
        <a:spcAft>
          <a:spcPct val="0"/>
        </a:spcAft>
        <a:defRPr sz="3300">
          <a:solidFill>
            <a:schemeClr val="tx2"/>
          </a:solidFill>
          <a:latin typeface="Arial" pitchFamily="-112" charset="0"/>
          <a:ea typeface="ＭＳ Ｐゴシック" pitchFamily="-112" charset="-128"/>
          <a:cs typeface="ＭＳ Ｐゴシック" pitchFamily="-112" charset="-128"/>
        </a:defRPr>
      </a:lvl6pPr>
      <a:lvl7pPr marL="685800" algn="ctr" rtl="0" fontAlgn="base">
        <a:spcBef>
          <a:spcPct val="0"/>
        </a:spcBef>
        <a:spcAft>
          <a:spcPct val="0"/>
        </a:spcAft>
        <a:defRPr sz="3300">
          <a:solidFill>
            <a:schemeClr val="tx2"/>
          </a:solidFill>
          <a:latin typeface="Arial" pitchFamily="-112" charset="0"/>
          <a:ea typeface="ＭＳ Ｐゴシック" pitchFamily="-112" charset="-128"/>
          <a:cs typeface="ＭＳ Ｐゴシック" pitchFamily="-112" charset="-128"/>
        </a:defRPr>
      </a:lvl7pPr>
      <a:lvl8pPr marL="1028700" algn="ctr" rtl="0" fontAlgn="base">
        <a:spcBef>
          <a:spcPct val="0"/>
        </a:spcBef>
        <a:spcAft>
          <a:spcPct val="0"/>
        </a:spcAft>
        <a:defRPr sz="3300">
          <a:solidFill>
            <a:schemeClr val="tx2"/>
          </a:solidFill>
          <a:latin typeface="Arial" pitchFamily="-112" charset="0"/>
          <a:ea typeface="ＭＳ Ｐゴシック" pitchFamily="-112" charset="-128"/>
          <a:cs typeface="ＭＳ Ｐゴシック" pitchFamily="-112" charset="-128"/>
        </a:defRPr>
      </a:lvl8pPr>
      <a:lvl9pPr marL="1371600" algn="ctr" rtl="0" fontAlgn="base">
        <a:spcBef>
          <a:spcPct val="0"/>
        </a:spcBef>
        <a:spcAft>
          <a:spcPct val="0"/>
        </a:spcAft>
        <a:defRPr sz="3300">
          <a:solidFill>
            <a:schemeClr val="tx2"/>
          </a:solidFill>
          <a:latin typeface="Arial" pitchFamily="-112" charset="0"/>
          <a:ea typeface="ＭＳ Ｐゴシック" pitchFamily="-112" charset="-128"/>
          <a:cs typeface="ＭＳ Ｐゴシック" pitchFamily="-112" charset="-128"/>
        </a:defRPr>
      </a:lvl9pPr>
    </p:titleStyle>
    <p:bodyStyle>
      <a:lvl1pPr marL="257175" indent="-257175" algn="l" rtl="0" eaLnBrk="0" fontAlgn="base" hangingPunct="0">
        <a:spcBef>
          <a:spcPct val="20000"/>
        </a:spcBef>
        <a:spcAft>
          <a:spcPct val="0"/>
        </a:spcAft>
        <a:buClr>
          <a:srgbClr val="F6AE1A"/>
        </a:buClr>
        <a:buChar char="•"/>
        <a:defRPr sz="1875">
          <a:solidFill>
            <a:srgbClr val="161645"/>
          </a:solidFill>
          <a:latin typeface="+mn-lt"/>
          <a:ea typeface="+mn-ea"/>
          <a:cs typeface="+mn-cs"/>
        </a:defRPr>
      </a:lvl1pPr>
      <a:lvl2pPr marL="557213" indent="-214313" algn="l" rtl="0" eaLnBrk="0" fontAlgn="base" hangingPunct="0">
        <a:spcBef>
          <a:spcPct val="20000"/>
        </a:spcBef>
        <a:spcAft>
          <a:spcPct val="0"/>
        </a:spcAft>
        <a:buClr>
          <a:srgbClr val="F6AE1A"/>
        </a:buClr>
        <a:buChar char="–"/>
        <a:defRPr sz="1800">
          <a:solidFill>
            <a:srgbClr val="161645"/>
          </a:solidFill>
          <a:latin typeface="+mn-lt"/>
          <a:ea typeface="+mn-ea"/>
        </a:defRPr>
      </a:lvl2pPr>
      <a:lvl3pPr marL="857250" indent="-171450" algn="l" rtl="0" eaLnBrk="0" fontAlgn="base" hangingPunct="0">
        <a:spcBef>
          <a:spcPct val="20000"/>
        </a:spcBef>
        <a:spcAft>
          <a:spcPct val="0"/>
        </a:spcAft>
        <a:buClr>
          <a:srgbClr val="F6AE1A"/>
        </a:buClr>
        <a:buChar char="•"/>
        <a:defRPr sz="1650">
          <a:solidFill>
            <a:srgbClr val="161645"/>
          </a:solidFill>
          <a:latin typeface="+mn-lt"/>
          <a:ea typeface="+mn-ea"/>
        </a:defRPr>
      </a:lvl3pPr>
      <a:lvl4pPr marL="1200150" indent="-171450" algn="l" rtl="0" eaLnBrk="0" fontAlgn="base" hangingPunct="0">
        <a:spcBef>
          <a:spcPct val="20000"/>
        </a:spcBef>
        <a:spcAft>
          <a:spcPct val="0"/>
        </a:spcAft>
        <a:buClr>
          <a:srgbClr val="F6AE1A"/>
        </a:buClr>
        <a:buChar char="–"/>
        <a:defRPr sz="1500">
          <a:solidFill>
            <a:srgbClr val="161645"/>
          </a:solidFill>
          <a:latin typeface="+mn-lt"/>
          <a:ea typeface="+mn-ea"/>
        </a:defRPr>
      </a:lvl4pPr>
      <a:lvl5pPr marL="1543050" indent="-171450" algn="l" rtl="0" eaLnBrk="0" fontAlgn="base" hangingPunct="0">
        <a:spcBef>
          <a:spcPct val="20000"/>
        </a:spcBef>
        <a:spcAft>
          <a:spcPct val="0"/>
        </a:spcAft>
        <a:buClr>
          <a:srgbClr val="F6AE1A"/>
        </a:buClr>
        <a:buChar char="»"/>
        <a:defRPr sz="1500">
          <a:solidFill>
            <a:srgbClr val="161645"/>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jpg"/><Relationship Id="rId4" Type="http://schemas.openxmlformats.org/officeDocument/2006/relationships/image" Target="../media/image31.jpeg"/><Relationship Id="rId9"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143000" y="0"/>
            <a:ext cx="6972300" cy="5143500"/>
          </a:xfrm>
          <a:prstGeom prst="rect">
            <a:avLst/>
          </a:prstGeom>
          <a:solidFill>
            <a:srgbClr val="003366"/>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dirty="0">
              <a:latin typeface="Arial" pitchFamily="-112" charset="0"/>
              <a:ea typeface="ＭＳ Ｐゴシック" pitchFamily="-112" charset="-128"/>
              <a:cs typeface="ＭＳ Ｐゴシック" pitchFamily="-112" charset="-128"/>
            </a:endParaRPr>
          </a:p>
        </p:txBody>
      </p:sp>
      <p:pic>
        <p:nvPicPr>
          <p:cNvPr id="3" name="City_Compilation_v0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lum bright="-5000"/>
          </a:blip>
          <a:stretch>
            <a:fillRect/>
          </a:stretch>
        </p:blipFill>
        <p:spPr>
          <a:xfrm>
            <a:off x="1143000" y="487252"/>
            <a:ext cx="6972300" cy="3856148"/>
          </a:xfrm>
          <a:prstGeom prst="rect">
            <a:avLst/>
          </a:prstGeom>
          <a:effectLst/>
        </p:spPr>
      </p:pic>
      <p:pic>
        <p:nvPicPr>
          <p:cNvPr id="12" name="Picture 11" descr="Drexel_horizontal_gol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89375" y="4509673"/>
            <a:ext cx="1368425" cy="348077"/>
          </a:xfrm>
          <a:prstGeom prst="rect">
            <a:avLst/>
          </a:prstGeom>
        </p:spPr>
      </p:pic>
    </p:spTree>
    <p:extLst>
      <p:ext uri="{BB962C8B-B14F-4D97-AF65-F5344CB8AC3E}">
        <p14:creationId xmlns:p14="http://schemas.microsoft.com/office/powerpoint/2010/main" val="2625376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518278827-5.jpg"/>
          <p:cNvPicPr>
            <a:picLocks noChangeAspect="1"/>
          </p:cNvPicPr>
          <p:nvPr/>
        </p:nvPicPr>
        <p:blipFill rotWithShape="1">
          <a:blip r:embed="rId3" cstate="screen">
            <a:extLst>
              <a:ext uri="{28A0092B-C50C-407E-A947-70E740481C1C}">
                <a14:useLocalDpi xmlns:a14="http://schemas.microsoft.com/office/drawing/2010/main"/>
              </a:ext>
            </a:extLst>
          </a:blip>
          <a:srcRect t="25528" b="1560"/>
          <a:stretch/>
        </p:blipFill>
        <p:spPr>
          <a:xfrm>
            <a:off x="0" y="0"/>
            <a:ext cx="9143999" cy="5143500"/>
          </a:xfrm>
          <a:prstGeom prst="rect">
            <a:avLst/>
          </a:prstGeom>
        </p:spPr>
      </p:pic>
      <p:sp>
        <p:nvSpPr>
          <p:cNvPr id="44035" name="Rectangle 5"/>
          <p:cNvSpPr>
            <a:spLocks noChangeArrowheads="1"/>
          </p:cNvSpPr>
          <p:nvPr/>
        </p:nvSpPr>
        <p:spPr bwMode="auto">
          <a:xfrm>
            <a:off x="0" y="228600"/>
            <a:ext cx="9144000" cy="1371600"/>
          </a:xfrm>
          <a:prstGeom prst="rect">
            <a:avLst/>
          </a:prstGeom>
          <a:solidFill>
            <a:srgbClr val="000000">
              <a:alpha val="87000"/>
            </a:srgbClr>
          </a:solidFill>
          <a:ln w="9525">
            <a:noFill/>
            <a:round/>
            <a:headEnd/>
            <a:tailEnd/>
          </a:ln>
        </p:spPr>
        <p:txBody>
          <a:bodyPr/>
          <a:lstStyle/>
          <a:p>
            <a:endParaRPr lang="en-US" sz="1800" dirty="0"/>
          </a:p>
        </p:txBody>
      </p:sp>
      <p:sp>
        <p:nvSpPr>
          <p:cNvPr id="41989" name="Content Placeholder 2"/>
          <p:cNvSpPr>
            <a:spLocks noGrp="1"/>
          </p:cNvSpPr>
          <p:nvPr>
            <p:ph idx="1"/>
          </p:nvPr>
        </p:nvSpPr>
        <p:spPr>
          <a:xfrm>
            <a:off x="1100138" y="742950"/>
            <a:ext cx="7543800" cy="857250"/>
          </a:xfrm>
        </p:spPr>
        <p:txBody>
          <a:bodyPr numCol="2"/>
          <a:lstStyle/>
          <a:p>
            <a:pPr eaLnBrk="1" hangingPunct="1">
              <a:spcAft>
                <a:spcPts val="450"/>
              </a:spcAft>
              <a:buNone/>
              <a:defRPr/>
            </a:pPr>
            <a:r>
              <a:rPr lang="en-US" sz="1050" b="1" dirty="0">
                <a:solidFill>
                  <a:srgbClr val="FFFFFF"/>
                </a:solidFill>
              </a:rPr>
              <a:t>Experience Division I athletics</a:t>
            </a:r>
          </a:p>
          <a:p>
            <a:pPr eaLnBrk="1" hangingPunct="1">
              <a:spcAft>
                <a:spcPts val="450"/>
              </a:spcAft>
              <a:buNone/>
              <a:defRPr/>
            </a:pPr>
            <a:r>
              <a:rPr lang="en-US" sz="1050" b="1" dirty="0">
                <a:solidFill>
                  <a:srgbClr val="FFFFFF"/>
                </a:solidFill>
              </a:rPr>
              <a:t>Grab a quick bite at a food truck</a:t>
            </a:r>
          </a:p>
          <a:p>
            <a:pPr eaLnBrk="1" hangingPunct="1">
              <a:spcAft>
                <a:spcPts val="450"/>
              </a:spcAft>
              <a:buNone/>
              <a:defRPr/>
            </a:pPr>
            <a:r>
              <a:rPr lang="en-US" sz="1050" b="1" dirty="0">
                <a:solidFill>
                  <a:srgbClr val="FFFFFF"/>
                </a:solidFill>
              </a:rPr>
              <a:t>Catch one of the Drexel Concert Series</a:t>
            </a:r>
          </a:p>
          <a:p>
            <a:pPr eaLnBrk="1" hangingPunct="1">
              <a:spcAft>
                <a:spcPts val="450"/>
              </a:spcAft>
              <a:buNone/>
              <a:defRPr/>
            </a:pPr>
            <a:r>
              <a:rPr lang="en-US" sz="1050" b="1" dirty="0">
                <a:solidFill>
                  <a:srgbClr val="FFFFFF"/>
                </a:solidFill>
              </a:rPr>
              <a:t>Join one of our 350+ student organizations</a:t>
            </a:r>
          </a:p>
          <a:p>
            <a:pPr eaLnBrk="1" hangingPunct="1">
              <a:spcAft>
                <a:spcPts val="450"/>
              </a:spcAft>
              <a:buNone/>
              <a:defRPr/>
            </a:pPr>
            <a:r>
              <a:rPr lang="en-US" sz="1050" b="1" dirty="0">
                <a:solidFill>
                  <a:srgbClr val="FFFFFF"/>
                </a:solidFill>
              </a:rPr>
              <a:t>Challenge new ideas in the Honors Program</a:t>
            </a:r>
          </a:p>
          <a:p>
            <a:pPr eaLnBrk="1" hangingPunct="1">
              <a:spcAft>
                <a:spcPts val="450"/>
              </a:spcAft>
              <a:buNone/>
              <a:defRPr/>
            </a:pPr>
            <a:r>
              <a:rPr lang="en-US" sz="1050" b="1" dirty="0">
                <a:solidFill>
                  <a:srgbClr val="FFFFFF"/>
                </a:solidFill>
              </a:rPr>
              <a:t>Form a residence hall living community</a:t>
            </a:r>
          </a:p>
        </p:txBody>
      </p:sp>
      <p:sp>
        <p:nvSpPr>
          <p:cNvPr id="2" name="Title 4"/>
          <p:cNvSpPr>
            <a:spLocks noGrp="1"/>
          </p:cNvSpPr>
          <p:nvPr>
            <p:ph type="title"/>
          </p:nvPr>
        </p:nvSpPr>
        <p:spPr>
          <a:xfrm>
            <a:off x="1113693" y="114300"/>
            <a:ext cx="3200400" cy="742950"/>
          </a:xfrm>
        </p:spPr>
        <p:txBody>
          <a:bodyPr/>
          <a:lstStyle/>
          <a:p>
            <a:pPr>
              <a:defRPr/>
            </a:pPr>
            <a:r>
              <a:rPr lang="en-US" sz="1650" dirty="0">
                <a:solidFill>
                  <a:srgbClr val="FFFFFF"/>
                </a:solidFill>
              </a:rPr>
              <a:t>A City Within a City</a:t>
            </a:r>
          </a:p>
        </p:txBody>
      </p:sp>
      <p:cxnSp>
        <p:nvCxnSpPr>
          <p:cNvPr id="8" name="Straight Connector 7"/>
          <p:cNvCxnSpPr>
            <a:cxnSpLocks/>
          </p:cNvCxnSpPr>
          <p:nvPr/>
        </p:nvCxnSpPr>
        <p:spPr bwMode="auto">
          <a:xfrm>
            <a:off x="1143000" y="676776"/>
            <a:ext cx="2081463" cy="0"/>
          </a:xfrm>
          <a:prstGeom prst="line">
            <a:avLst/>
          </a:prstGeom>
          <a:solidFill>
            <a:schemeClr val="accent1"/>
          </a:solidFill>
          <a:ln w="9525" cap="flat" cmpd="sng" algn="ctr">
            <a:solidFill>
              <a:srgbClr val="F6AE1A"/>
            </a:solidFill>
            <a:prstDash val="solid"/>
            <a:round/>
            <a:headEnd type="none" w="med" len="med"/>
            <a:tailEnd type="none" w="med" len="med"/>
          </a:ln>
          <a:effectLst/>
        </p:spPr>
      </p:cxnSp>
      <p:sp>
        <p:nvSpPr>
          <p:cNvPr id="4" name="TextBox 3"/>
          <p:cNvSpPr txBox="1"/>
          <p:nvPr/>
        </p:nvSpPr>
        <p:spPr>
          <a:xfrm>
            <a:off x="-1666875" y="2409825"/>
            <a:ext cx="184731" cy="369332"/>
          </a:xfrm>
          <a:prstGeom prst="rect">
            <a:avLst/>
          </a:prstGeom>
          <a:noFill/>
        </p:spPr>
        <p:txBody>
          <a:bodyPr wrap="none" rtlCol="0">
            <a:spAutoFit/>
          </a:bodyPr>
          <a:lstStyle/>
          <a:p>
            <a:endParaRPr lang="en-US" sz="1800" dirty="0"/>
          </a:p>
        </p:txBody>
      </p:sp>
      <p:sp>
        <p:nvSpPr>
          <p:cNvPr id="12" name="Rectangle 9"/>
          <p:cNvSpPr>
            <a:spLocks noChangeArrowheads="1"/>
          </p:cNvSpPr>
          <p:nvPr/>
        </p:nvSpPr>
        <p:spPr bwMode="auto">
          <a:xfrm>
            <a:off x="0" y="4549875"/>
            <a:ext cx="6315740" cy="400050"/>
          </a:xfrm>
          <a:prstGeom prst="rect">
            <a:avLst/>
          </a:prstGeom>
          <a:solidFill>
            <a:srgbClr val="003366">
              <a:alpha val="90000"/>
            </a:srgbClr>
          </a:solidFill>
          <a:ln w="9525">
            <a:noFill/>
            <a:round/>
            <a:headEnd/>
            <a:tailEnd/>
          </a:ln>
        </p:spPr>
        <p:txBody>
          <a:bodyPr/>
          <a:lstStyle/>
          <a:p>
            <a:pPr>
              <a:defRPr/>
            </a:pPr>
            <a:endParaRPr lang="en-US" sz="1800" dirty="0">
              <a:ea typeface="+mn-ea"/>
            </a:endParaRPr>
          </a:p>
        </p:txBody>
      </p:sp>
      <p:sp>
        <p:nvSpPr>
          <p:cNvPr id="13" name="Rectangle 7"/>
          <p:cNvSpPr>
            <a:spLocks noChangeArrowheads="1"/>
          </p:cNvSpPr>
          <p:nvPr/>
        </p:nvSpPr>
        <p:spPr bwMode="auto">
          <a:xfrm>
            <a:off x="-1" y="4631214"/>
            <a:ext cx="6653276" cy="276999"/>
          </a:xfrm>
          <a:prstGeom prst="rect">
            <a:avLst/>
          </a:prstGeom>
          <a:noFill/>
          <a:ln w="9525">
            <a:noFill/>
            <a:miter lim="800000"/>
            <a:headEnd/>
            <a:tailEnd/>
          </a:ln>
        </p:spPr>
        <p:txBody>
          <a:bodyPr wrap="square">
            <a:spAutoFit/>
          </a:bodyPr>
          <a:lstStyle/>
          <a:p>
            <a:pPr algn="ctr"/>
            <a:r>
              <a:rPr lang="en-US" sz="1200" b="1" dirty="0">
                <a:solidFill>
                  <a:srgbClr val="FFFFFF"/>
                </a:solidFill>
              </a:rPr>
              <a:t>“The most civically engaged university in the country” – President John A. Fry</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fade">
                                      <p:cBhvr>
                                        <p:cTn id="7" dur="20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060118_Drexel_6959_1.jpg"/>
          <p:cNvPicPr>
            <a:picLocks noChangeAspect="1"/>
          </p:cNvPicPr>
          <p:nvPr/>
        </p:nvPicPr>
        <p:blipFill rotWithShape="1">
          <a:blip r:embed="rId3" cstate="email">
            <a:extLst>
              <a:ext uri="{28A0092B-C50C-407E-A947-70E740481C1C}">
                <a14:useLocalDpi xmlns:a14="http://schemas.microsoft.com/office/drawing/2010/main"/>
              </a:ext>
            </a:extLst>
          </a:blip>
          <a:srcRect t="18604" b="-23"/>
          <a:stretch/>
        </p:blipFill>
        <p:spPr>
          <a:xfrm>
            <a:off x="0" y="-57151"/>
            <a:ext cx="9144000" cy="5314947"/>
          </a:xfrm>
          <a:prstGeom prst="rect">
            <a:avLst/>
          </a:prstGeom>
        </p:spPr>
      </p:pic>
      <p:sp>
        <p:nvSpPr>
          <p:cNvPr id="44035" name="Rectangle 5"/>
          <p:cNvSpPr>
            <a:spLocks noChangeArrowheads="1"/>
          </p:cNvSpPr>
          <p:nvPr/>
        </p:nvSpPr>
        <p:spPr bwMode="auto">
          <a:xfrm>
            <a:off x="-1" y="-38111"/>
            <a:ext cx="9272589" cy="1343025"/>
          </a:xfrm>
          <a:prstGeom prst="rect">
            <a:avLst/>
          </a:prstGeom>
          <a:solidFill>
            <a:srgbClr val="000000">
              <a:alpha val="82000"/>
            </a:srgbClr>
          </a:solidFill>
          <a:ln w="9525">
            <a:noFill/>
            <a:round/>
            <a:headEnd/>
            <a:tailEnd/>
          </a:ln>
        </p:spPr>
        <p:txBody>
          <a:bodyPr/>
          <a:lstStyle/>
          <a:p>
            <a:endParaRPr lang="en-US" sz="1800" dirty="0"/>
          </a:p>
        </p:txBody>
      </p:sp>
      <p:sp>
        <p:nvSpPr>
          <p:cNvPr id="41989" name="Content Placeholder 2"/>
          <p:cNvSpPr>
            <a:spLocks noGrp="1"/>
          </p:cNvSpPr>
          <p:nvPr>
            <p:ph idx="1"/>
          </p:nvPr>
        </p:nvSpPr>
        <p:spPr>
          <a:xfrm>
            <a:off x="942975" y="459205"/>
            <a:ext cx="8043863" cy="855966"/>
          </a:xfrm>
        </p:spPr>
        <p:txBody>
          <a:bodyPr numCol="2"/>
          <a:lstStyle/>
          <a:p>
            <a:pPr eaLnBrk="1" hangingPunct="1">
              <a:spcAft>
                <a:spcPts val="450"/>
              </a:spcAft>
              <a:buNone/>
              <a:defRPr/>
            </a:pPr>
            <a:r>
              <a:rPr lang="en-US" sz="1050" b="1" dirty="0">
                <a:solidFill>
                  <a:srgbClr val="FFFFFF"/>
                </a:solidFill>
              </a:rPr>
              <a:t>Visit world-class museums and parks</a:t>
            </a:r>
          </a:p>
          <a:p>
            <a:pPr eaLnBrk="1" hangingPunct="1">
              <a:spcAft>
                <a:spcPts val="450"/>
              </a:spcAft>
              <a:buNone/>
              <a:defRPr/>
            </a:pPr>
            <a:r>
              <a:rPr lang="en-US" sz="1050" b="1" dirty="0">
                <a:solidFill>
                  <a:srgbClr val="FFFFFF"/>
                </a:solidFill>
              </a:rPr>
              <a:t>Spend the fall with the Philadelphia Eagles</a:t>
            </a:r>
          </a:p>
          <a:p>
            <a:pPr eaLnBrk="1" hangingPunct="1">
              <a:spcAft>
                <a:spcPts val="450"/>
              </a:spcAft>
              <a:buNone/>
              <a:defRPr/>
            </a:pPr>
            <a:r>
              <a:rPr lang="en-US" sz="1050" b="1" dirty="0">
                <a:solidFill>
                  <a:srgbClr val="FFFFFF"/>
                </a:solidFill>
              </a:rPr>
              <a:t>Celebrate history at Independence Mall</a:t>
            </a:r>
          </a:p>
          <a:p>
            <a:pPr eaLnBrk="1" hangingPunct="1">
              <a:spcAft>
                <a:spcPts val="450"/>
              </a:spcAft>
              <a:buNone/>
              <a:defRPr/>
            </a:pPr>
            <a:r>
              <a:rPr lang="en-US" sz="1050" b="1" dirty="0">
                <a:solidFill>
                  <a:srgbClr val="FFFFFF"/>
                </a:solidFill>
              </a:rPr>
              <a:t>Mentor Philly elementary school students</a:t>
            </a:r>
          </a:p>
          <a:p>
            <a:pPr eaLnBrk="1" hangingPunct="1">
              <a:spcAft>
                <a:spcPts val="450"/>
              </a:spcAft>
              <a:buNone/>
              <a:defRPr/>
            </a:pPr>
            <a:r>
              <a:rPr lang="en-US" sz="1050" b="1" dirty="0">
                <a:solidFill>
                  <a:srgbClr val="FFFFFF"/>
                </a:solidFill>
              </a:rPr>
              <a:t>Experience Reading Terminal Market</a:t>
            </a:r>
          </a:p>
          <a:p>
            <a:pPr eaLnBrk="1" hangingPunct="1">
              <a:spcAft>
                <a:spcPts val="450"/>
              </a:spcAft>
              <a:buNone/>
              <a:defRPr/>
            </a:pPr>
            <a:r>
              <a:rPr lang="en-US" sz="1050" b="1" dirty="0">
                <a:solidFill>
                  <a:srgbClr val="FFFFFF"/>
                </a:solidFill>
              </a:rPr>
              <a:t>View the local art scene on First Fridays</a:t>
            </a:r>
          </a:p>
        </p:txBody>
      </p:sp>
      <p:sp>
        <p:nvSpPr>
          <p:cNvPr id="2" name="Title 4"/>
          <p:cNvSpPr>
            <a:spLocks noGrp="1"/>
          </p:cNvSpPr>
          <p:nvPr>
            <p:ph type="title"/>
          </p:nvPr>
        </p:nvSpPr>
        <p:spPr>
          <a:xfrm>
            <a:off x="1006348" y="-227879"/>
            <a:ext cx="5314950" cy="800100"/>
          </a:xfrm>
        </p:spPr>
        <p:txBody>
          <a:bodyPr/>
          <a:lstStyle/>
          <a:p>
            <a:pPr>
              <a:defRPr/>
            </a:pPr>
            <a:r>
              <a:rPr lang="en-US" sz="1650" dirty="0">
                <a:solidFill>
                  <a:srgbClr val="FFFFFF"/>
                </a:solidFill>
              </a:rPr>
              <a:t>A Revolutionary Town</a:t>
            </a:r>
          </a:p>
        </p:txBody>
      </p:sp>
      <p:sp>
        <p:nvSpPr>
          <p:cNvPr id="9" name="Rectangle 9"/>
          <p:cNvSpPr>
            <a:spLocks noChangeArrowheads="1"/>
          </p:cNvSpPr>
          <p:nvPr/>
        </p:nvSpPr>
        <p:spPr bwMode="auto">
          <a:xfrm>
            <a:off x="3657600" y="4651054"/>
            <a:ext cx="5486400" cy="400050"/>
          </a:xfrm>
          <a:prstGeom prst="rect">
            <a:avLst/>
          </a:prstGeom>
          <a:solidFill>
            <a:srgbClr val="003366">
              <a:alpha val="71000"/>
            </a:srgbClr>
          </a:solidFill>
          <a:ln w="9525">
            <a:noFill/>
            <a:round/>
            <a:headEnd/>
            <a:tailEnd/>
          </a:ln>
        </p:spPr>
        <p:txBody>
          <a:bodyPr/>
          <a:lstStyle/>
          <a:p>
            <a:pPr>
              <a:defRPr/>
            </a:pPr>
            <a:endParaRPr lang="en-US" sz="1800" dirty="0">
              <a:ea typeface="+mn-ea"/>
            </a:endParaRPr>
          </a:p>
        </p:txBody>
      </p:sp>
      <p:sp>
        <p:nvSpPr>
          <p:cNvPr id="10" name="Rectangle 7"/>
          <p:cNvSpPr>
            <a:spLocks noChangeArrowheads="1"/>
          </p:cNvSpPr>
          <p:nvPr/>
        </p:nvSpPr>
        <p:spPr bwMode="auto">
          <a:xfrm>
            <a:off x="4000500" y="4700584"/>
            <a:ext cx="5143500" cy="300082"/>
          </a:xfrm>
          <a:prstGeom prst="rect">
            <a:avLst/>
          </a:prstGeom>
          <a:noFill/>
          <a:ln w="9525">
            <a:noFill/>
            <a:miter lim="800000"/>
            <a:headEnd/>
            <a:tailEnd/>
          </a:ln>
        </p:spPr>
        <p:txBody>
          <a:bodyPr>
            <a:spAutoFit/>
          </a:bodyPr>
          <a:lstStyle/>
          <a:p>
            <a:pPr algn="ctr"/>
            <a:r>
              <a:rPr lang="en-US" sz="1350" b="1" dirty="0">
                <a:solidFill>
                  <a:srgbClr val="FFFFFF"/>
                </a:solidFill>
              </a:rPr>
              <a:t>Philadelphia is home to over 250,000 college students. </a:t>
            </a:r>
          </a:p>
        </p:txBody>
      </p:sp>
      <p:cxnSp>
        <p:nvCxnSpPr>
          <p:cNvPr id="11" name="Straight Connector 10"/>
          <p:cNvCxnSpPr>
            <a:cxnSpLocks/>
          </p:cNvCxnSpPr>
          <p:nvPr/>
        </p:nvCxnSpPr>
        <p:spPr bwMode="auto">
          <a:xfrm>
            <a:off x="1054708" y="363172"/>
            <a:ext cx="2253219" cy="0"/>
          </a:xfrm>
          <a:prstGeom prst="line">
            <a:avLst/>
          </a:prstGeom>
          <a:solidFill>
            <a:schemeClr val="accent1"/>
          </a:solidFill>
          <a:ln w="9525" cap="flat" cmpd="sng" algn="ctr">
            <a:solidFill>
              <a:srgbClr val="F6AE1A"/>
            </a:solidFill>
            <a:prstDash val="solid"/>
            <a:round/>
            <a:headEnd type="none" w="med" len="med"/>
            <a:tailEnd type="none" w="med" len="med"/>
          </a:ln>
          <a:effec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fade">
                                      <p:cBhvr>
                                        <p:cTn id="7" dur="20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arlman_plaza_mainbuilding.jpg"/>
          <p:cNvPicPr>
            <a:picLocks noChangeAspect="1"/>
          </p:cNvPicPr>
          <p:nvPr/>
        </p:nvPicPr>
        <p:blipFill rotWithShape="1">
          <a:blip r:embed="rId3" cstate="email">
            <a:extLst>
              <a:ext uri="{28A0092B-C50C-407E-A947-70E740481C1C}">
                <a14:useLocalDpi xmlns:a14="http://schemas.microsoft.com/office/drawing/2010/main"/>
              </a:ext>
            </a:extLst>
          </a:blip>
          <a:srcRect t="23958"/>
          <a:stretch/>
        </p:blipFill>
        <p:spPr>
          <a:xfrm>
            <a:off x="0" y="-71438"/>
            <a:ext cx="9144000" cy="5214938"/>
          </a:xfrm>
          <a:prstGeom prst="rect">
            <a:avLst/>
          </a:prstGeom>
        </p:spPr>
      </p:pic>
      <p:sp>
        <p:nvSpPr>
          <p:cNvPr id="20" name="Rectangle 5"/>
          <p:cNvSpPr>
            <a:spLocks noChangeArrowheads="1"/>
          </p:cNvSpPr>
          <p:nvPr/>
        </p:nvSpPr>
        <p:spPr bwMode="auto">
          <a:xfrm>
            <a:off x="0" y="-71438"/>
            <a:ext cx="9144000" cy="5272088"/>
          </a:xfrm>
          <a:prstGeom prst="rect">
            <a:avLst/>
          </a:prstGeom>
          <a:solidFill>
            <a:srgbClr val="000000">
              <a:alpha val="88000"/>
            </a:srgbClr>
          </a:solidFill>
          <a:ln w="9525">
            <a:noFill/>
            <a:round/>
            <a:headEnd/>
            <a:tailEnd/>
          </a:ln>
        </p:spPr>
        <p:txBody>
          <a:bodyPr/>
          <a:lstStyle/>
          <a:p>
            <a:endParaRPr lang="en-US" sz="1800" dirty="0"/>
          </a:p>
        </p:txBody>
      </p:sp>
      <p:sp>
        <p:nvSpPr>
          <p:cNvPr id="21" name="Content Placeholder 2"/>
          <p:cNvSpPr>
            <a:spLocks noGrp="1"/>
          </p:cNvSpPr>
          <p:nvPr>
            <p:ph idx="1"/>
          </p:nvPr>
        </p:nvSpPr>
        <p:spPr>
          <a:xfrm>
            <a:off x="315686" y="951594"/>
            <a:ext cx="6629400" cy="3302907"/>
          </a:xfrm>
        </p:spPr>
        <p:txBody>
          <a:bodyPr numCol="1">
            <a:noAutofit/>
          </a:bodyPr>
          <a:lstStyle/>
          <a:p>
            <a:pPr eaLnBrk="1" hangingPunct="1">
              <a:spcAft>
                <a:spcPts val="1350"/>
              </a:spcAft>
            </a:pPr>
            <a:r>
              <a:rPr lang="en-US" sz="1350" b="1" dirty="0">
                <a:solidFill>
                  <a:srgbClr val="FFFFFF"/>
                </a:solidFill>
              </a:rPr>
              <a:t>Apply with the Common Application or Coalition Application</a:t>
            </a:r>
          </a:p>
          <a:p>
            <a:pPr eaLnBrk="1" hangingPunct="1">
              <a:spcAft>
                <a:spcPts val="1350"/>
              </a:spcAft>
            </a:pPr>
            <a:r>
              <a:rPr lang="en-US" sz="1350" b="1" dirty="0">
                <a:solidFill>
                  <a:srgbClr val="FFFFFF"/>
                </a:solidFill>
              </a:rPr>
              <a:t>Submit the application fee</a:t>
            </a:r>
          </a:p>
          <a:p>
            <a:pPr eaLnBrk="1" hangingPunct="1">
              <a:spcAft>
                <a:spcPts val="1350"/>
              </a:spcAft>
            </a:pPr>
            <a:r>
              <a:rPr lang="en-US" sz="1350" b="1" dirty="0">
                <a:solidFill>
                  <a:srgbClr val="FFFFFF"/>
                </a:solidFill>
              </a:rPr>
              <a:t>Submit high school and/or college transcripts</a:t>
            </a:r>
          </a:p>
          <a:p>
            <a:pPr eaLnBrk="1" hangingPunct="1">
              <a:spcAft>
                <a:spcPts val="1350"/>
              </a:spcAft>
            </a:pPr>
            <a:r>
              <a:rPr lang="en-US" sz="1350" b="1" dirty="0">
                <a:solidFill>
                  <a:srgbClr val="FFFFFF"/>
                </a:solidFill>
              </a:rPr>
              <a:t>Complete the personal essay</a:t>
            </a:r>
          </a:p>
          <a:p>
            <a:pPr eaLnBrk="1" hangingPunct="1">
              <a:spcAft>
                <a:spcPts val="1350"/>
              </a:spcAft>
            </a:pPr>
            <a:r>
              <a:rPr lang="en-US" sz="1350" b="1" dirty="0">
                <a:solidFill>
                  <a:srgbClr val="FFFFFF"/>
                </a:solidFill>
              </a:rPr>
              <a:t>Provide two letters of recommendation</a:t>
            </a:r>
          </a:p>
          <a:p>
            <a:pPr eaLnBrk="1" hangingPunct="1">
              <a:spcAft>
                <a:spcPts val="1350"/>
              </a:spcAft>
            </a:pPr>
            <a:r>
              <a:rPr lang="en-US" sz="1350" b="1" dirty="0">
                <a:solidFill>
                  <a:srgbClr val="FFFFFF"/>
                </a:solidFill>
              </a:rPr>
              <a:t>Submit any required supplemental material </a:t>
            </a:r>
          </a:p>
          <a:p>
            <a:pPr marL="0" indent="0">
              <a:spcAft>
                <a:spcPts val="1350"/>
              </a:spcAft>
              <a:buNone/>
            </a:pPr>
            <a:r>
              <a:rPr lang="en-US" sz="1600" b="1" dirty="0">
                <a:solidFill>
                  <a:srgbClr val="F6AE1A"/>
                </a:solidFill>
              </a:rPr>
              <a:t>Optional – SAT/ACT</a:t>
            </a:r>
            <a:endParaRPr lang="en-US" sz="1350" b="1" dirty="0">
              <a:solidFill>
                <a:srgbClr val="FFFFFF"/>
              </a:solidFill>
            </a:endParaRPr>
          </a:p>
        </p:txBody>
      </p:sp>
      <p:sp>
        <p:nvSpPr>
          <p:cNvPr id="9" name="Title 4"/>
          <p:cNvSpPr>
            <a:spLocks noGrp="1"/>
          </p:cNvSpPr>
          <p:nvPr>
            <p:ph type="title"/>
          </p:nvPr>
        </p:nvSpPr>
        <p:spPr>
          <a:xfrm>
            <a:off x="312964" y="72570"/>
            <a:ext cx="3200400" cy="742950"/>
          </a:xfrm>
        </p:spPr>
        <p:txBody>
          <a:bodyPr/>
          <a:lstStyle/>
          <a:p>
            <a:pPr>
              <a:defRPr/>
            </a:pPr>
            <a:r>
              <a:rPr lang="en-US" sz="1650" dirty="0">
                <a:solidFill>
                  <a:srgbClr val="FFFFFF"/>
                </a:solidFill>
              </a:rPr>
              <a:t>A Complete Process</a:t>
            </a:r>
          </a:p>
        </p:txBody>
      </p:sp>
      <p:cxnSp>
        <p:nvCxnSpPr>
          <p:cNvPr id="10" name="Straight Connector 9"/>
          <p:cNvCxnSpPr/>
          <p:nvPr/>
        </p:nvCxnSpPr>
        <p:spPr bwMode="auto">
          <a:xfrm>
            <a:off x="370114" y="691695"/>
            <a:ext cx="2114550" cy="0"/>
          </a:xfrm>
          <a:prstGeom prst="line">
            <a:avLst/>
          </a:prstGeom>
          <a:solidFill>
            <a:schemeClr val="accent1"/>
          </a:solidFill>
          <a:ln w="9525" cap="flat" cmpd="sng" algn="ctr">
            <a:solidFill>
              <a:srgbClr val="F6AE1A"/>
            </a:solidFill>
            <a:prstDash val="solid"/>
            <a:round/>
            <a:headEnd type="none" w="med" len="med"/>
            <a:tailEnd type="none" w="med" len="med"/>
          </a:ln>
          <a:effectLst/>
        </p:spPr>
      </p:cxnSp>
      <p:sp>
        <p:nvSpPr>
          <p:cNvPr id="8" name="Content Placeholder 2"/>
          <p:cNvSpPr txBox="1">
            <a:spLocks/>
          </p:cNvSpPr>
          <p:nvPr/>
        </p:nvSpPr>
        <p:spPr bwMode="auto">
          <a:xfrm>
            <a:off x="339412" y="4037556"/>
            <a:ext cx="6763310" cy="481345"/>
          </a:xfrm>
          <a:prstGeom prst="rect">
            <a:avLst/>
          </a:prstGeom>
          <a:noFill/>
          <a:ln w="9525">
            <a:noFill/>
            <a:miter lim="800000"/>
            <a:headEnd/>
            <a:tailEnd/>
          </a:ln>
        </p:spPr>
        <p:txBody>
          <a:bodyPr/>
          <a:lstStyle/>
          <a:p>
            <a:pPr marL="257175" indent="-257175" eaLnBrk="1" hangingPunct="1">
              <a:lnSpc>
                <a:spcPct val="130000"/>
              </a:lnSpc>
              <a:spcBef>
                <a:spcPct val="20000"/>
              </a:spcBef>
              <a:buClr>
                <a:srgbClr val="F6AE1A"/>
              </a:buClr>
              <a:buFont typeface="Arial"/>
              <a:buChar char="•"/>
            </a:pPr>
            <a:endParaRPr lang="en-US" sz="1200" b="1" dirty="0">
              <a:solidFill>
                <a:srgbClr val="FFFFFF"/>
              </a:solidFill>
            </a:endParaRPr>
          </a:p>
          <a:p>
            <a:pPr eaLnBrk="1" hangingPunct="1">
              <a:lnSpc>
                <a:spcPct val="130000"/>
              </a:lnSpc>
              <a:spcBef>
                <a:spcPct val="20000"/>
              </a:spcBef>
              <a:buClr>
                <a:srgbClr val="F6AE1A"/>
              </a:buClr>
            </a:pPr>
            <a:r>
              <a:rPr lang="en-US" sz="1275" b="1" i="1" dirty="0">
                <a:solidFill>
                  <a:srgbClr val="FFFFFF"/>
                </a:solidFill>
              </a:rPr>
              <a:t>Transfer students have different requirements for a completed application. </a:t>
            </a:r>
            <a:br>
              <a:rPr lang="en-US" sz="1275" b="1" i="1" dirty="0">
                <a:solidFill>
                  <a:srgbClr val="FFFFFF"/>
                </a:solidFill>
              </a:rPr>
            </a:br>
            <a:r>
              <a:rPr lang="en-US" sz="1275" b="1" i="1" dirty="0">
                <a:solidFill>
                  <a:srgbClr val="FFFFFF"/>
                </a:solidFill>
              </a:rPr>
              <a:t>Visit </a:t>
            </a:r>
            <a:r>
              <a:rPr lang="en-US" sz="1275" b="1" i="1" dirty="0">
                <a:solidFill>
                  <a:srgbClr val="F6AE1A"/>
                </a:solidFill>
              </a:rPr>
              <a:t>drexel.edu/undergrad </a:t>
            </a:r>
            <a:r>
              <a:rPr lang="en-US" sz="1275" b="1" i="1" dirty="0">
                <a:solidFill>
                  <a:srgbClr val="FFFFFF"/>
                </a:solidFill>
              </a:rPr>
              <a:t>to learn more.</a:t>
            </a:r>
            <a:endParaRPr lang="en-US" sz="1275" dirty="0">
              <a:solidFill>
                <a:srgbClr val="FFFFFF"/>
              </a:solidFill>
            </a:endParaRPr>
          </a:p>
        </p:txBody>
      </p:sp>
    </p:spTree>
    <p:extLst>
      <p:ext uri="{BB962C8B-B14F-4D97-AF65-F5344CB8AC3E}">
        <p14:creationId xmlns:p14="http://schemas.microsoft.com/office/powerpoint/2010/main" val="17252669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T-Walkway.jpg"/>
          <p:cNvPicPr>
            <a:picLocks noChangeAspect="1"/>
          </p:cNvPicPr>
          <p:nvPr/>
        </p:nvPicPr>
        <p:blipFill rotWithShape="1">
          <a:blip r:embed="rId3" cstate="email">
            <a:extLst>
              <a:ext uri="{28A0092B-C50C-407E-A947-70E740481C1C}">
                <a14:useLocalDpi xmlns:a14="http://schemas.microsoft.com/office/drawing/2010/main"/>
              </a:ext>
            </a:extLst>
          </a:blip>
          <a:srcRect t="18529" b="6459"/>
          <a:stretch/>
        </p:blipFill>
        <p:spPr>
          <a:xfrm>
            <a:off x="0" y="0"/>
            <a:ext cx="9144000" cy="5143502"/>
          </a:xfrm>
          <a:prstGeom prst="rect">
            <a:avLst/>
          </a:prstGeom>
        </p:spPr>
      </p:pic>
      <p:sp>
        <p:nvSpPr>
          <p:cNvPr id="31747" name="Rectangle 6"/>
          <p:cNvSpPr>
            <a:spLocks noChangeArrowheads="1"/>
          </p:cNvSpPr>
          <p:nvPr/>
        </p:nvSpPr>
        <p:spPr bwMode="auto">
          <a:xfrm>
            <a:off x="0" y="-28575"/>
            <a:ext cx="9144000" cy="5172075"/>
          </a:xfrm>
          <a:prstGeom prst="rect">
            <a:avLst/>
          </a:prstGeom>
          <a:solidFill>
            <a:srgbClr val="000000">
              <a:alpha val="85000"/>
            </a:srgbClr>
          </a:solidFill>
          <a:ln w="9525">
            <a:noFill/>
            <a:round/>
            <a:headEnd/>
            <a:tailEnd/>
          </a:ln>
        </p:spPr>
        <p:txBody>
          <a:bodyPr/>
          <a:lstStyle/>
          <a:p>
            <a:endParaRPr lang="en-US" sz="1800" dirty="0"/>
          </a:p>
        </p:txBody>
      </p:sp>
      <p:sp>
        <p:nvSpPr>
          <p:cNvPr id="2" name="Content Placeholder 2"/>
          <p:cNvSpPr txBox="1">
            <a:spLocks/>
          </p:cNvSpPr>
          <p:nvPr/>
        </p:nvSpPr>
        <p:spPr bwMode="auto">
          <a:xfrm>
            <a:off x="1286774" y="1367226"/>
            <a:ext cx="4477309" cy="1600200"/>
          </a:xfrm>
          <a:prstGeom prst="rect">
            <a:avLst/>
          </a:prstGeom>
          <a:noFill/>
          <a:ln w="9525">
            <a:noFill/>
            <a:miter lim="800000"/>
            <a:headEnd/>
            <a:tailEnd/>
          </a:ln>
        </p:spPr>
        <p:txBody>
          <a:bodyPr anchor="t"/>
          <a:lstStyle/>
          <a:p>
            <a:pPr marL="257175" indent="-257175" eaLnBrk="1" hangingPunct="1">
              <a:spcBef>
                <a:spcPct val="20000"/>
              </a:spcBef>
              <a:buClr>
                <a:srgbClr val="F6AE1A"/>
              </a:buClr>
            </a:pPr>
            <a:r>
              <a:rPr lang="en-US" sz="1350" b="1" dirty="0">
                <a:solidFill>
                  <a:srgbClr val="D79614"/>
                </a:solidFill>
              </a:rPr>
              <a:t>Financing is a partnership</a:t>
            </a:r>
          </a:p>
          <a:p>
            <a:pPr marL="257175" indent="-257175" eaLnBrk="1" hangingPunct="1">
              <a:spcBef>
                <a:spcPct val="20000"/>
              </a:spcBef>
              <a:buClr>
                <a:srgbClr val="F6AE1A"/>
              </a:buClr>
            </a:pPr>
            <a:endParaRPr lang="en-US" sz="1200" b="1" dirty="0">
              <a:solidFill>
                <a:srgbClr val="FFFFFF"/>
              </a:solidFill>
            </a:endParaRPr>
          </a:p>
          <a:p>
            <a:pPr marL="257175" indent="-257175" eaLnBrk="1" hangingPunct="1">
              <a:lnSpc>
                <a:spcPct val="130000"/>
              </a:lnSpc>
              <a:spcBef>
                <a:spcPct val="20000"/>
              </a:spcBef>
              <a:buClr>
                <a:srgbClr val="F6AE1A"/>
              </a:buClr>
            </a:pPr>
            <a:r>
              <a:rPr lang="en-US" sz="1200" b="1" dirty="0">
                <a:solidFill>
                  <a:srgbClr val="FFFFFF"/>
                </a:solidFill>
              </a:rPr>
              <a:t>Partners include:</a:t>
            </a:r>
          </a:p>
          <a:p>
            <a:pPr marL="257175" indent="-257175" eaLnBrk="1" hangingPunct="1">
              <a:lnSpc>
                <a:spcPct val="130000"/>
              </a:lnSpc>
              <a:spcBef>
                <a:spcPct val="20000"/>
              </a:spcBef>
              <a:buClr>
                <a:srgbClr val="F6AE1A"/>
              </a:buClr>
              <a:buFont typeface="Arial"/>
              <a:buChar char="•"/>
            </a:pPr>
            <a:r>
              <a:rPr lang="en-US" sz="1200" b="1" dirty="0">
                <a:solidFill>
                  <a:srgbClr val="FFFFFF"/>
                </a:solidFill>
              </a:rPr>
              <a:t>Federal government</a:t>
            </a:r>
          </a:p>
          <a:p>
            <a:pPr marL="257175" indent="-257175" eaLnBrk="1" hangingPunct="1">
              <a:lnSpc>
                <a:spcPct val="130000"/>
              </a:lnSpc>
              <a:spcBef>
                <a:spcPct val="20000"/>
              </a:spcBef>
              <a:buClr>
                <a:srgbClr val="F6AE1A"/>
              </a:buClr>
              <a:buFont typeface="Arial"/>
              <a:buChar char="•"/>
            </a:pPr>
            <a:r>
              <a:rPr lang="en-US" sz="1200" b="1" dirty="0">
                <a:solidFill>
                  <a:srgbClr val="FFFFFF"/>
                </a:solidFill>
              </a:rPr>
              <a:t>Drexel University</a:t>
            </a:r>
          </a:p>
          <a:p>
            <a:pPr marL="257175" indent="-257175" eaLnBrk="1" hangingPunct="1">
              <a:lnSpc>
                <a:spcPct val="130000"/>
              </a:lnSpc>
              <a:spcBef>
                <a:spcPct val="20000"/>
              </a:spcBef>
              <a:buClr>
                <a:srgbClr val="F6AE1A"/>
              </a:buClr>
              <a:buFont typeface="Arial"/>
              <a:buChar char="•"/>
            </a:pPr>
            <a:r>
              <a:rPr lang="en-US" sz="1200" b="1" dirty="0">
                <a:solidFill>
                  <a:srgbClr val="FFFFFF"/>
                </a:solidFill>
              </a:rPr>
              <a:t>Students and families</a:t>
            </a:r>
          </a:p>
          <a:p>
            <a:pPr marL="257175" indent="-257175" eaLnBrk="1" hangingPunct="1">
              <a:lnSpc>
                <a:spcPct val="130000"/>
              </a:lnSpc>
              <a:spcBef>
                <a:spcPct val="20000"/>
              </a:spcBef>
              <a:buClr>
                <a:srgbClr val="F6AE1A"/>
              </a:buClr>
              <a:buFont typeface="Arial"/>
              <a:buChar char="•"/>
            </a:pPr>
            <a:endParaRPr lang="en-US" sz="1200" b="1" dirty="0">
              <a:solidFill>
                <a:srgbClr val="FFFFFF"/>
              </a:solidFill>
            </a:endParaRPr>
          </a:p>
          <a:p>
            <a:pPr marL="257175" indent="-257175" eaLnBrk="1" hangingPunct="1">
              <a:lnSpc>
                <a:spcPct val="130000"/>
              </a:lnSpc>
              <a:spcBef>
                <a:spcPct val="20000"/>
              </a:spcBef>
              <a:buClr>
                <a:srgbClr val="F6AE1A"/>
              </a:buClr>
              <a:buFont typeface="Arial"/>
              <a:buChar char="•"/>
            </a:pPr>
            <a:endParaRPr lang="en-US" sz="1200" b="1" dirty="0">
              <a:solidFill>
                <a:srgbClr val="FFFFFF"/>
              </a:solidFill>
            </a:endParaRPr>
          </a:p>
          <a:p>
            <a:pPr marL="257175" indent="-257175" eaLnBrk="1" hangingPunct="1">
              <a:lnSpc>
                <a:spcPct val="130000"/>
              </a:lnSpc>
              <a:spcBef>
                <a:spcPct val="20000"/>
              </a:spcBef>
              <a:buClr>
                <a:srgbClr val="F6AE1A"/>
              </a:buClr>
              <a:buFont typeface="Arial"/>
              <a:buChar char="•"/>
            </a:pPr>
            <a:endParaRPr lang="en-US" sz="1200" b="1" dirty="0">
              <a:solidFill>
                <a:srgbClr val="FFFFFF"/>
              </a:solidFill>
            </a:endParaRPr>
          </a:p>
          <a:p>
            <a:pPr eaLnBrk="1" hangingPunct="1">
              <a:lnSpc>
                <a:spcPct val="130000"/>
              </a:lnSpc>
              <a:spcBef>
                <a:spcPct val="20000"/>
              </a:spcBef>
              <a:buClr>
                <a:srgbClr val="F6AE1A"/>
              </a:buClr>
            </a:pPr>
            <a:r>
              <a:rPr lang="en-US" sz="1200" b="1" dirty="0">
                <a:solidFill>
                  <a:srgbClr val="D79614"/>
                </a:solidFill>
              </a:rPr>
              <a:t>A two-step process</a:t>
            </a:r>
          </a:p>
          <a:p>
            <a:pPr marL="128270" indent="-128270" eaLnBrk="1" hangingPunct="1">
              <a:lnSpc>
                <a:spcPct val="130000"/>
              </a:lnSpc>
              <a:spcBef>
                <a:spcPct val="20000"/>
              </a:spcBef>
              <a:buClr>
                <a:srgbClr val="F6AE1A"/>
              </a:buClr>
              <a:buFont typeface="Arial"/>
              <a:buChar char="•"/>
            </a:pPr>
            <a:r>
              <a:rPr lang="en-US" sz="900" b="1" i="1" dirty="0">
                <a:solidFill>
                  <a:srgbClr val="FFFFFF"/>
                </a:solidFill>
              </a:rPr>
              <a:t>Submit the CSS Profile and FAFSA</a:t>
            </a:r>
          </a:p>
          <a:p>
            <a:pPr marL="128270" indent="-128270" eaLnBrk="1" hangingPunct="1">
              <a:lnSpc>
                <a:spcPct val="130000"/>
              </a:lnSpc>
              <a:spcBef>
                <a:spcPct val="20000"/>
              </a:spcBef>
              <a:buClr>
                <a:srgbClr val="F6AE1A"/>
              </a:buClr>
              <a:buFont typeface="Arial"/>
              <a:buChar char="•"/>
            </a:pPr>
            <a:r>
              <a:rPr lang="en-US" sz="900" b="1" i="1" dirty="0">
                <a:solidFill>
                  <a:srgbClr val="FFFFFF"/>
                </a:solidFill>
                <a:latin typeface="Arial"/>
                <a:ea typeface="ＭＳ Ｐゴシック"/>
              </a:rPr>
              <a:t>100% of 2020 First-Year Students received gift aid from Drexel</a:t>
            </a:r>
            <a:endParaRPr lang="en-US" sz="1200" b="1" dirty="0">
              <a:solidFill>
                <a:srgbClr val="FFFFFF"/>
              </a:solidFill>
              <a:latin typeface="Arial"/>
              <a:ea typeface="ＭＳ Ｐゴシック"/>
            </a:endParaRPr>
          </a:p>
          <a:p>
            <a:pPr marL="257175" indent="-257175" eaLnBrk="1" hangingPunct="1">
              <a:spcBef>
                <a:spcPct val="20000"/>
              </a:spcBef>
              <a:buClr>
                <a:srgbClr val="F6AE1A"/>
              </a:buClr>
            </a:pPr>
            <a:endParaRPr lang="en-US" sz="1350" b="1" dirty="0">
              <a:solidFill>
                <a:srgbClr val="FFFFFF"/>
              </a:solidFill>
            </a:endParaRPr>
          </a:p>
          <a:p>
            <a:pPr marL="257175" indent="-257175" eaLnBrk="1" hangingPunct="1">
              <a:spcBef>
                <a:spcPct val="20000"/>
              </a:spcBef>
              <a:buClr>
                <a:srgbClr val="F6AE1A"/>
              </a:buClr>
            </a:pPr>
            <a:endParaRPr lang="en-US" sz="1350" dirty="0">
              <a:solidFill>
                <a:srgbClr val="FFFFFF"/>
              </a:solidFill>
            </a:endParaRPr>
          </a:p>
          <a:p>
            <a:pPr marL="257175" indent="-257175" eaLnBrk="1" hangingPunct="1">
              <a:spcBef>
                <a:spcPct val="20000"/>
              </a:spcBef>
              <a:buClr>
                <a:srgbClr val="F6AE1A"/>
              </a:buClr>
              <a:buFontTx/>
              <a:buChar char="•"/>
            </a:pPr>
            <a:endParaRPr lang="en-US" sz="1350" dirty="0">
              <a:solidFill>
                <a:srgbClr val="FFFFFF"/>
              </a:solidFill>
            </a:endParaRPr>
          </a:p>
          <a:p>
            <a:pPr marL="257175" indent="-257175" eaLnBrk="1" hangingPunct="1">
              <a:spcBef>
                <a:spcPct val="20000"/>
              </a:spcBef>
              <a:buClr>
                <a:srgbClr val="F6AE1A"/>
              </a:buClr>
              <a:buFontTx/>
              <a:buChar char="•"/>
            </a:pPr>
            <a:endParaRPr lang="en-US" sz="1350" dirty="0">
              <a:solidFill>
                <a:srgbClr val="FFFFFF"/>
              </a:solidFill>
            </a:endParaRPr>
          </a:p>
          <a:p>
            <a:pPr marL="257175" indent="-257175" eaLnBrk="1" hangingPunct="1">
              <a:spcBef>
                <a:spcPct val="20000"/>
              </a:spcBef>
              <a:buClr>
                <a:srgbClr val="F6AE1A"/>
              </a:buClr>
            </a:pPr>
            <a:endParaRPr lang="en-US" sz="1350" dirty="0">
              <a:solidFill>
                <a:srgbClr val="FFFFFF"/>
              </a:solidFill>
            </a:endParaRPr>
          </a:p>
        </p:txBody>
      </p:sp>
      <p:sp>
        <p:nvSpPr>
          <p:cNvPr id="29701" name="Title 6"/>
          <p:cNvSpPr>
            <a:spLocks noGrp="1"/>
          </p:cNvSpPr>
          <p:nvPr>
            <p:ph type="title"/>
          </p:nvPr>
        </p:nvSpPr>
        <p:spPr>
          <a:xfrm>
            <a:off x="1257300" y="310744"/>
            <a:ext cx="3371850" cy="660806"/>
          </a:xfrm>
        </p:spPr>
        <p:txBody>
          <a:bodyPr/>
          <a:lstStyle/>
          <a:p>
            <a:pPr>
              <a:defRPr/>
            </a:pPr>
            <a:r>
              <a:rPr lang="en-US" sz="1650" dirty="0">
                <a:solidFill>
                  <a:srgbClr val="FFFFFF"/>
                </a:solidFill>
              </a:rPr>
              <a:t>Investing in a Drexel Education</a:t>
            </a:r>
          </a:p>
        </p:txBody>
      </p:sp>
      <p:cxnSp>
        <p:nvCxnSpPr>
          <p:cNvPr id="8" name="Straight Connector 7"/>
          <p:cNvCxnSpPr/>
          <p:nvPr/>
        </p:nvCxnSpPr>
        <p:spPr bwMode="auto">
          <a:xfrm>
            <a:off x="1333500" y="914400"/>
            <a:ext cx="3138714" cy="0"/>
          </a:xfrm>
          <a:prstGeom prst="line">
            <a:avLst/>
          </a:prstGeom>
          <a:solidFill>
            <a:schemeClr val="accent1"/>
          </a:solidFill>
          <a:ln w="9525" cap="flat" cmpd="sng" algn="ctr">
            <a:solidFill>
              <a:srgbClr val="F6AE1A"/>
            </a:solidFill>
            <a:prstDash val="solid"/>
            <a:round/>
            <a:headEnd type="none" w="med" len="med"/>
            <a:tailEnd type="none" w="med" len="med"/>
          </a:ln>
          <a:effectLst/>
        </p:spPr>
      </p:cxnSp>
      <p:grpSp>
        <p:nvGrpSpPr>
          <p:cNvPr id="5" name="Group 4"/>
          <p:cNvGrpSpPr/>
          <p:nvPr/>
        </p:nvGrpSpPr>
        <p:grpSpPr>
          <a:xfrm>
            <a:off x="1468311" y="1294463"/>
            <a:ext cx="9790240" cy="2321272"/>
            <a:chOff x="586154" y="2202219"/>
            <a:chExt cx="13053651" cy="3095028"/>
          </a:xfrm>
        </p:grpSpPr>
        <p:grpSp>
          <p:nvGrpSpPr>
            <p:cNvPr id="9" name="Group 8"/>
            <p:cNvGrpSpPr/>
            <p:nvPr/>
          </p:nvGrpSpPr>
          <p:grpSpPr>
            <a:xfrm>
              <a:off x="3846285" y="2202219"/>
              <a:ext cx="9793520" cy="2864487"/>
              <a:chOff x="3846285" y="2202219"/>
              <a:chExt cx="9793520" cy="2864487"/>
            </a:xfrm>
          </p:grpSpPr>
          <p:cxnSp>
            <p:nvCxnSpPr>
              <p:cNvPr id="11" name="Straight Connector 10"/>
              <p:cNvCxnSpPr/>
              <p:nvPr/>
            </p:nvCxnSpPr>
            <p:spPr bwMode="auto">
              <a:xfrm flipH="1" flipV="1">
                <a:off x="3846285" y="2202219"/>
                <a:ext cx="9671" cy="2864487"/>
              </a:xfrm>
              <a:prstGeom prst="line">
                <a:avLst/>
              </a:prstGeom>
              <a:solidFill>
                <a:schemeClr val="accent1"/>
              </a:solidFill>
              <a:ln w="9525" cap="flat" cmpd="sng" algn="ctr">
                <a:solidFill>
                  <a:srgbClr val="F6AE1A"/>
                </a:solidFill>
                <a:prstDash val="solid"/>
                <a:round/>
                <a:headEnd type="none" w="med" len="med"/>
                <a:tailEnd type="none" w="med" len="med"/>
              </a:ln>
              <a:effectLst/>
            </p:spPr>
          </p:cxnSp>
          <p:grpSp>
            <p:nvGrpSpPr>
              <p:cNvPr id="6" name="Group 5"/>
              <p:cNvGrpSpPr/>
              <p:nvPr/>
            </p:nvGrpSpPr>
            <p:grpSpPr>
              <a:xfrm>
                <a:off x="4208534" y="2310787"/>
                <a:ext cx="9431271" cy="2552703"/>
                <a:chOff x="3990824" y="2032602"/>
                <a:chExt cx="9431271" cy="2552703"/>
              </a:xfrm>
            </p:grpSpPr>
            <p:sp>
              <p:nvSpPr>
                <p:cNvPr id="10" name="Content Placeholder 2"/>
                <p:cNvSpPr txBox="1">
                  <a:spLocks/>
                </p:cNvSpPr>
                <p:nvPr/>
              </p:nvSpPr>
              <p:spPr bwMode="auto">
                <a:xfrm>
                  <a:off x="4373647" y="2032602"/>
                  <a:ext cx="9048448" cy="1333502"/>
                </a:xfrm>
                <a:prstGeom prst="rect">
                  <a:avLst/>
                </a:prstGeom>
                <a:noFill/>
                <a:ln w="9525">
                  <a:noFill/>
                  <a:miter lim="800000"/>
                  <a:headEnd/>
                  <a:tailEnd/>
                </a:ln>
              </p:spPr>
              <p:txBody>
                <a:bodyPr numCol="2" anchor="t"/>
                <a:lstStyle/>
                <a:p>
                  <a:pPr marL="257175" indent="-257175" eaLnBrk="1" hangingPunct="1">
                    <a:spcBef>
                      <a:spcPct val="20000"/>
                    </a:spcBef>
                    <a:buClr>
                      <a:srgbClr val="F6AE1A"/>
                    </a:buClr>
                  </a:pPr>
                  <a:r>
                    <a:rPr lang="en-US" sz="1200" b="1" dirty="0">
                      <a:solidFill>
                        <a:srgbClr val="FFFFFF"/>
                      </a:solidFill>
                      <a:latin typeface="Arial"/>
                      <a:ea typeface="ＭＳ Ｐゴシック"/>
                    </a:rPr>
                    <a:t>Tuition			$54,766</a:t>
                  </a:r>
                  <a:endParaRPr lang="en-US" sz="1200" b="1" dirty="0">
                    <a:solidFill>
                      <a:srgbClr val="FFFFFF"/>
                    </a:solidFill>
                  </a:endParaRPr>
                </a:p>
                <a:p>
                  <a:pPr marL="257175" indent="-257175" eaLnBrk="1" hangingPunct="1">
                    <a:spcBef>
                      <a:spcPct val="20000"/>
                    </a:spcBef>
                    <a:buClr>
                      <a:srgbClr val="F6AE1A"/>
                    </a:buClr>
                  </a:pPr>
                  <a:r>
                    <a:rPr lang="en-US" sz="1200" b="1" dirty="0">
                      <a:solidFill>
                        <a:srgbClr val="FFFFFF"/>
                      </a:solidFill>
                    </a:rPr>
                    <a:t>Fees			$2,405</a:t>
                  </a:r>
                </a:p>
                <a:p>
                  <a:pPr marL="257175" indent="-257175" eaLnBrk="1" hangingPunct="1">
                    <a:spcBef>
                      <a:spcPct val="20000"/>
                    </a:spcBef>
                    <a:buClr>
                      <a:srgbClr val="F6AE1A"/>
                    </a:buClr>
                  </a:pPr>
                  <a:r>
                    <a:rPr lang="en-US" sz="1200" b="1" dirty="0">
                      <a:solidFill>
                        <a:srgbClr val="FFFFFF"/>
                      </a:solidFill>
                      <a:latin typeface="Arial"/>
                      <a:ea typeface="ＭＳ Ｐゴシック"/>
                    </a:rPr>
                    <a:t>Room and Board		$16,488</a:t>
                  </a:r>
                  <a:endParaRPr lang="en-US" sz="1200" b="1" dirty="0">
                    <a:solidFill>
                      <a:srgbClr val="FFFFFF"/>
                    </a:solidFill>
                  </a:endParaRPr>
                </a:p>
                <a:p>
                  <a:pPr marL="257175" indent="-257175" eaLnBrk="1" hangingPunct="1">
                    <a:spcBef>
                      <a:spcPct val="20000"/>
                    </a:spcBef>
                    <a:buClr>
                      <a:srgbClr val="F6AE1A"/>
                    </a:buClr>
                  </a:pPr>
                  <a:endParaRPr lang="en-US" sz="1200" b="1" dirty="0">
                    <a:solidFill>
                      <a:srgbClr val="FFFFFF"/>
                    </a:solidFill>
                  </a:endParaRPr>
                </a:p>
                <a:p>
                  <a:pPr marL="257175" indent="-257175" eaLnBrk="1" hangingPunct="1">
                    <a:spcBef>
                      <a:spcPct val="20000"/>
                    </a:spcBef>
                    <a:buClr>
                      <a:srgbClr val="F6AE1A"/>
                    </a:buClr>
                  </a:pPr>
                  <a:endParaRPr lang="en-US" sz="1200" b="1" dirty="0">
                    <a:solidFill>
                      <a:srgbClr val="FFFFFF"/>
                    </a:solidFill>
                  </a:endParaRPr>
                </a:p>
                <a:p>
                  <a:pPr marL="257175" indent="-257175" eaLnBrk="1" hangingPunct="1">
                    <a:spcBef>
                      <a:spcPct val="20000"/>
                    </a:spcBef>
                    <a:buClr>
                      <a:srgbClr val="F6AE1A"/>
                    </a:buClr>
                  </a:pPr>
                  <a:endParaRPr lang="en-US" sz="1350" dirty="0">
                    <a:solidFill>
                      <a:srgbClr val="FFFFFF"/>
                    </a:solidFill>
                  </a:endParaRPr>
                </a:p>
              </p:txBody>
            </p:sp>
            <p:cxnSp>
              <p:nvCxnSpPr>
                <p:cNvPr id="12" name="Straight Connector 11"/>
                <p:cNvCxnSpPr>
                  <a:cxnSpLocks/>
                </p:cNvCxnSpPr>
                <p:nvPr/>
              </p:nvCxnSpPr>
              <p:spPr bwMode="auto">
                <a:xfrm>
                  <a:off x="4457677" y="3137506"/>
                  <a:ext cx="4527812" cy="0"/>
                </a:xfrm>
                <a:prstGeom prst="line">
                  <a:avLst/>
                </a:prstGeom>
                <a:solidFill>
                  <a:schemeClr val="accent1"/>
                </a:solidFill>
                <a:ln w="9525" cap="flat" cmpd="sng" algn="ctr">
                  <a:solidFill>
                    <a:srgbClr val="F6AE1A"/>
                  </a:solidFill>
                  <a:prstDash val="solid"/>
                  <a:round/>
                  <a:headEnd type="none" w="med" len="med"/>
                  <a:tailEnd type="none" w="med" len="med"/>
                </a:ln>
                <a:effectLst/>
              </p:spPr>
            </p:cxnSp>
            <p:sp>
              <p:nvSpPr>
                <p:cNvPr id="14" name="Content Placeholder 2"/>
                <p:cNvSpPr txBox="1">
                  <a:spLocks/>
                </p:cNvSpPr>
                <p:nvPr/>
              </p:nvSpPr>
              <p:spPr bwMode="auto">
                <a:xfrm>
                  <a:off x="4399986" y="3263013"/>
                  <a:ext cx="3982763" cy="914400"/>
                </a:xfrm>
                <a:prstGeom prst="rect">
                  <a:avLst/>
                </a:prstGeom>
                <a:noFill/>
                <a:ln w="9525">
                  <a:noFill/>
                  <a:miter lim="800000"/>
                  <a:headEnd/>
                  <a:tailEnd/>
                </a:ln>
              </p:spPr>
              <p:txBody>
                <a:bodyPr anchor="t"/>
                <a:lstStyle/>
                <a:p>
                  <a:pPr marL="257175" indent="-257175" algn="ctr" eaLnBrk="1" hangingPunct="1">
                    <a:spcBef>
                      <a:spcPct val="20000"/>
                    </a:spcBef>
                    <a:buClr>
                      <a:srgbClr val="F6AE1A"/>
                    </a:buClr>
                  </a:pPr>
                  <a:r>
                    <a:rPr lang="en-US" sz="1125" b="1" dirty="0">
                      <a:solidFill>
                        <a:srgbClr val="FFFFFF"/>
                      </a:solidFill>
                    </a:rPr>
                    <a:t>Average financial aid package</a:t>
                  </a:r>
                </a:p>
                <a:p>
                  <a:pPr marL="257175" indent="-257175" algn="ctr" eaLnBrk="1" hangingPunct="1">
                    <a:spcBef>
                      <a:spcPct val="20000"/>
                    </a:spcBef>
                    <a:buClr>
                      <a:srgbClr val="F6AE1A"/>
                    </a:buClr>
                  </a:pPr>
                  <a:r>
                    <a:rPr lang="en-US" sz="1800" b="1" dirty="0">
                      <a:solidFill>
                        <a:schemeClr val="bg1"/>
                      </a:solidFill>
                      <a:latin typeface="Arial"/>
                      <a:ea typeface="ＭＳ Ｐゴシック"/>
                    </a:rPr>
                    <a:t>$33,623</a:t>
                  </a:r>
                  <a:endParaRPr lang="en-US" sz="1800" dirty="0">
                    <a:solidFill>
                      <a:schemeClr val="bg1"/>
                    </a:solidFill>
                  </a:endParaRPr>
                </a:p>
              </p:txBody>
            </p:sp>
            <p:sp>
              <p:nvSpPr>
                <p:cNvPr id="15" name="Content Placeholder 2"/>
                <p:cNvSpPr txBox="1">
                  <a:spLocks/>
                </p:cNvSpPr>
                <p:nvPr/>
              </p:nvSpPr>
              <p:spPr bwMode="auto">
                <a:xfrm>
                  <a:off x="3990824" y="4128105"/>
                  <a:ext cx="4724400" cy="457200"/>
                </a:xfrm>
                <a:prstGeom prst="rect">
                  <a:avLst/>
                </a:prstGeom>
                <a:noFill/>
                <a:ln w="9525">
                  <a:noFill/>
                  <a:miter lim="800000"/>
                  <a:headEnd/>
                  <a:tailEnd/>
                </a:ln>
              </p:spPr>
              <p:txBody>
                <a:bodyPr/>
                <a:lstStyle/>
                <a:p>
                  <a:pPr marL="257175" indent="-257175" algn="ctr" eaLnBrk="1" hangingPunct="1">
                    <a:spcBef>
                      <a:spcPct val="20000"/>
                    </a:spcBef>
                    <a:buClr>
                      <a:srgbClr val="F6AE1A"/>
                    </a:buClr>
                  </a:pPr>
                  <a:r>
                    <a:rPr lang="en-US" sz="975" b="1" dirty="0">
                      <a:solidFill>
                        <a:srgbClr val="FFFFFF"/>
                      </a:solidFill>
                    </a:rPr>
                    <a:t> Includes only grant and scholarship awards from federal, state, and institutional sources for first-year </a:t>
                  </a:r>
                  <a:br>
                    <a:rPr lang="en-US" sz="975" b="1" dirty="0">
                      <a:solidFill>
                        <a:srgbClr val="FFFFFF"/>
                      </a:solidFill>
                    </a:rPr>
                  </a:br>
                  <a:r>
                    <a:rPr lang="en-US" sz="975" b="1" dirty="0">
                      <a:solidFill>
                        <a:srgbClr val="FFFFFF"/>
                      </a:solidFill>
                    </a:rPr>
                    <a:t>students who received financial aid.</a:t>
                  </a:r>
                </a:p>
                <a:p>
                  <a:pPr marL="257175" indent="-257175" eaLnBrk="1" hangingPunct="1">
                    <a:spcBef>
                      <a:spcPct val="20000"/>
                    </a:spcBef>
                    <a:buClr>
                      <a:srgbClr val="F6AE1A"/>
                    </a:buClr>
                  </a:pPr>
                  <a:endParaRPr lang="en-US" sz="1350" dirty="0">
                    <a:solidFill>
                      <a:srgbClr val="FFFFFF"/>
                    </a:solidFill>
                  </a:endParaRPr>
                </a:p>
                <a:p>
                  <a:pPr marL="257175" indent="-257175" eaLnBrk="1" hangingPunct="1">
                    <a:spcBef>
                      <a:spcPct val="20000"/>
                    </a:spcBef>
                    <a:buClr>
                      <a:srgbClr val="F6AE1A"/>
                    </a:buClr>
                    <a:buFontTx/>
                    <a:buChar char="•"/>
                  </a:pPr>
                  <a:endParaRPr lang="en-US" sz="1350" dirty="0">
                    <a:solidFill>
                      <a:srgbClr val="FFFFFF"/>
                    </a:solidFill>
                  </a:endParaRPr>
                </a:p>
                <a:p>
                  <a:pPr eaLnBrk="1" hangingPunct="1">
                    <a:spcBef>
                      <a:spcPct val="20000"/>
                    </a:spcBef>
                    <a:buClr>
                      <a:srgbClr val="F6AE1A"/>
                    </a:buClr>
                  </a:pPr>
                  <a:endParaRPr lang="en-US" sz="1350" dirty="0">
                    <a:solidFill>
                      <a:srgbClr val="FFFFFF"/>
                    </a:solidFill>
                  </a:endParaRPr>
                </a:p>
              </p:txBody>
            </p:sp>
          </p:grpSp>
        </p:grpSp>
        <p:cxnSp>
          <p:nvCxnSpPr>
            <p:cNvPr id="19" name="Straight Connector 18"/>
            <p:cNvCxnSpPr>
              <a:cxnSpLocks/>
            </p:cNvCxnSpPr>
            <p:nvPr/>
          </p:nvCxnSpPr>
          <p:spPr bwMode="auto">
            <a:xfrm>
              <a:off x="586154" y="5297247"/>
              <a:ext cx="8617045" cy="0"/>
            </a:xfrm>
            <a:prstGeom prst="line">
              <a:avLst/>
            </a:prstGeom>
            <a:solidFill>
              <a:schemeClr val="accent1"/>
            </a:solidFill>
            <a:ln w="9525" cap="flat" cmpd="sng" algn="ctr">
              <a:solidFill>
                <a:srgbClr val="F6AE1A"/>
              </a:solidFill>
              <a:prstDash val="solid"/>
              <a:round/>
              <a:headEnd type="none" w="med" len="med"/>
              <a:tailEnd type="none" w="med" len="med"/>
            </a:ln>
            <a:effectLst/>
          </p:spPr>
        </p:cxnSp>
      </p:grpSp>
    </p:spTree>
    <p:extLst>
      <p:ext uri="{BB962C8B-B14F-4D97-AF65-F5344CB8AC3E}">
        <p14:creationId xmlns:p14="http://schemas.microsoft.com/office/powerpoint/2010/main" val="39325947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additive="base">
                                        <p:cTn id="7" dur="1000" fill="hold"/>
                                        <p:tgtEl>
                                          <p:spTgt spid="31747"/>
                                        </p:tgtEl>
                                        <p:attrNameLst>
                                          <p:attrName>ppt_x</p:attrName>
                                        </p:attrNameLst>
                                      </p:cBhvr>
                                      <p:tavLst>
                                        <p:tav tm="0">
                                          <p:val>
                                            <p:strVal val="0-#ppt_w/2"/>
                                          </p:val>
                                        </p:tav>
                                        <p:tav tm="100000">
                                          <p:val>
                                            <p:strVal val="#ppt_x"/>
                                          </p:val>
                                        </p:tav>
                                      </p:tavLst>
                                    </p:anim>
                                    <p:anim calcmode="lin" valueType="num">
                                      <p:cBhvr additive="base">
                                        <p:cTn id="8" dur="1000" fill="hold"/>
                                        <p:tgtEl>
                                          <p:spTgt spid="317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T-Walkway.jpg"/>
          <p:cNvPicPr>
            <a:picLocks noChangeAspect="1"/>
          </p:cNvPicPr>
          <p:nvPr/>
        </p:nvPicPr>
        <p:blipFill rotWithShape="1">
          <a:blip r:embed="rId3" cstate="email">
            <a:extLst>
              <a:ext uri="{28A0092B-C50C-407E-A947-70E740481C1C}">
                <a14:useLocalDpi xmlns:a14="http://schemas.microsoft.com/office/drawing/2010/main"/>
              </a:ext>
            </a:extLst>
          </a:blip>
          <a:srcRect t="18529" b="6459"/>
          <a:stretch/>
        </p:blipFill>
        <p:spPr>
          <a:xfrm>
            <a:off x="0" y="0"/>
            <a:ext cx="9144000" cy="5143502"/>
          </a:xfrm>
          <a:prstGeom prst="rect">
            <a:avLst/>
          </a:prstGeom>
        </p:spPr>
      </p:pic>
      <p:sp>
        <p:nvSpPr>
          <p:cNvPr id="31747" name="Rectangle 6"/>
          <p:cNvSpPr>
            <a:spLocks noChangeArrowheads="1"/>
          </p:cNvSpPr>
          <p:nvPr/>
        </p:nvSpPr>
        <p:spPr bwMode="auto">
          <a:xfrm>
            <a:off x="0" y="-28575"/>
            <a:ext cx="9144000" cy="5172075"/>
          </a:xfrm>
          <a:prstGeom prst="rect">
            <a:avLst/>
          </a:prstGeom>
          <a:solidFill>
            <a:srgbClr val="000000">
              <a:alpha val="85000"/>
            </a:srgbClr>
          </a:solidFill>
          <a:ln w="9525">
            <a:noFill/>
            <a:round/>
            <a:headEnd/>
            <a:tailEnd/>
          </a:ln>
        </p:spPr>
        <p:txBody>
          <a:bodyPr/>
          <a:lstStyle/>
          <a:p>
            <a:endParaRPr lang="en-US" sz="1800" dirty="0"/>
          </a:p>
        </p:txBody>
      </p:sp>
      <p:sp>
        <p:nvSpPr>
          <p:cNvPr id="2" name="Content Placeholder 2"/>
          <p:cNvSpPr txBox="1">
            <a:spLocks/>
          </p:cNvSpPr>
          <p:nvPr/>
        </p:nvSpPr>
        <p:spPr bwMode="auto">
          <a:xfrm>
            <a:off x="1286774" y="2880360"/>
            <a:ext cx="6897106" cy="2019984"/>
          </a:xfrm>
          <a:prstGeom prst="rect">
            <a:avLst/>
          </a:prstGeom>
          <a:noFill/>
          <a:ln w="9525">
            <a:noFill/>
            <a:miter lim="800000"/>
            <a:headEnd/>
            <a:tailEnd/>
          </a:ln>
        </p:spPr>
        <p:txBody>
          <a:bodyPr anchor="t"/>
          <a:lstStyle/>
          <a:p>
            <a:pPr marL="257175" indent="-257175" eaLnBrk="1" hangingPunct="1">
              <a:spcBef>
                <a:spcPct val="20000"/>
              </a:spcBef>
              <a:buClr>
                <a:srgbClr val="F6AE1A"/>
              </a:buClr>
            </a:pPr>
            <a:endParaRPr lang="en-US" sz="1200" b="1" dirty="0">
              <a:solidFill>
                <a:srgbClr val="FFFFFF"/>
              </a:solidFill>
            </a:endParaRPr>
          </a:p>
          <a:p>
            <a:pPr eaLnBrk="1" hangingPunct="1">
              <a:lnSpc>
                <a:spcPct val="130000"/>
              </a:lnSpc>
              <a:spcBef>
                <a:spcPct val="20000"/>
              </a:spcBef>
              <a:buClr>
                <a:srgbClr val="F6AE1A"/>
              </a:buClr>
            </a:pPr>
            <a:r>
              <a:rPr lang="en-US" sz="1200" b="1" dirty="0">
                <a:solidFill>
                  <a:srgbClr val="D79614"/>
                </a:solidFill>
              </a:rPr>
              <a:t>Although there is no financial aid available to students in Gateway, students are considered for merit-based scholarships once they matriculate. These scholarships are based largely on their Gateway GPA. Graduates may also submit the CSS Profile for need-based aid.</a:t>
            </a:r>
            <a:endParaRPr lang="en-US" sz="1350" dirty="0">
              <a:solidFill>
                <a:srgbClr val="FFFFFF"/>
              </a:solidFill>
            </a:endParaRPr>
          </a:p>
        </p:txBody>
      </p:sp>
      <p:sp>
        <p:nvSpPr>
          <p:cNvPr id="29701" name="Title 6"/>
          <p:cNvSpPr>
            <a:spLocks noGrp="1"/>
          </p:cNvSpPr>
          <p:nvPr>
            <p:ph type="title"/>
          </p:nvPr>
        </p:nvSpPr>
        <p:spPr>
          <a:xfrm>
            <a:off x="1257299" y="310744"/>
            <a:ext cx="3880214" cy="660806"/>
          </a:xfrm>
        </p:spPr>
        <p:txBody>
          <a:bodyPr/>
          <a:lstStyle/>
          <a:p>
            <a:pPr>
              <a:defRPr/>
            </a:pPr>
            <a:r>
              <a:rPr lang="en-US" sz="1650" dirty="0">
                <a:solidFill>
                  <a:srgbClr val="FFFFFF"/>
                </a:solidFill>
              </a:rPr>
              <a:t>Investing in a Gateway Experience</a:t>
            </a:r>
          </a:p>
        </p:txBody>
      </p:sp>
      <p:cxnSp>
        <p:nvCxnSpPr>
          <p:cNvPr id="8" name="Straight Connector 7"/>
          <p:cNvCxnSpPr/>
          <p:nvPr/>
        </p:nvCxnSpPr>
        <p:spPr bwMode="auto">
          <a:xfrm>
            <a:off x="1333500" y="914400"/>
            <a:ext cx="3138714" cy="0"/>
          </a:xfrm>
          <a:prstGeom prst="line">
            <a:avLst/>
          </a:prstGeom>
          <a:solidFill>
            <a:schemeClr val="accent1"/>
          </a:solidFill>
          <a:ln w="9525" cap="flat" cmpd="sng" algn="ctr">
            <a:solidFill>
              <a:srgbClr val="F6AE1A"/>
            </a:solidFill>
            <a:prstDash val="solid"/>
            <a:round/>
            <a:headEnd type="none" w="med" len="med"/>
            <a:tailEnd type="none" w="med" len="med"/>
          </a:ln>
          <a:effectLst/>
        </p:spPr>
      </p:cxnSp>
      <p:grpSp>
        <p:nvGrpSpPr>
          <p:cNvPr id="6" name="Group 5"/>
          <p:cNvGrpSpPr/>
          <p:nvPr/>
        </p:nvGrpSpPr>
        <p:grpSpPr>
          <a:xfrm>
            <a:off x="4185097" y="1375889"/>
            <a:ext cx="7073454" cy="1914528"/>
            <a:chOff x="3990824" y="2032602"/>
            <a:chExt cx="9431271" cy="2552703"/>
          </a:xfrm>
        </p:grpSpPr>
        <p:sp>
          <p:nvSpPr>
            <p:cNvPr id="10" name="Content Placeholder 2"/>
            <p:cNvSpPr txBox="1">
              <a:spLocks/>
            </p:cNvSpPr>
            <p:nvPr/>
          </p:nvSpPr>
          <p:spPr bwMode="auto">
            <a:xfrm>
              <a:off x="4373647" y="2032602"/>
              <a:ext cx="9048448" cy="1333502"/>
            </a:xfrm>
            <a:prstGeom prst="rect">
              <a:avLst/>
            </a:prstGeom>
            <a:noFill/>
            <a:ln w="9525">
              <a:noFill/>
              <a:miter lim="800000"/>
              <a:headEnd/>
              <a:tailEnd/>
            </a:ln>
          </p:spPr>
          <p:txBody>
            <a:bodyPr numCol="2" anchor="t"/>
            <a:lstStyle/>
            <a:p>
              <a:pPr marL="257175" indent="-257175" eaLnBrk="1" hangingPunct="1">
                <a:spcBef>
                  <a:spcPct val="20000"/>
                </a:spcBef>
                <a:buClr>
                  <a:srgbClr val="F6AE1A"/>
                </a:buClr>
              </a:pPr>
              <a:r>
                <a:rPr lang="en-US" sz="1200" b="1" u="sng" dirty="0">
                  <a:solidFill>
                    <a:srgbClr val="FFFFFF"/>
                  </a:solidFill>
                  <a:latin typeface="Arial"/>
                  <a:ea typeface="ＭＳ Ｐゴシック"/>
                </a:rPr>
                <a:t>2021-2022</a:t>
              </a:r>
            </a:p>
            <a:p>
              <a:pPr marL="257175" indent="-257175" eaLnBrk="1" hangingPunct="1">
                <a:spcBef>
                  <a:spcPct val="20000"/>
                </a:spcBef>
                <a:buClr>
                  <a:srgbClr val="F6AE1A"/>
                </a:buClr>
              </a:pPr>
              <a:r>
                <a:rPr lang="en-US" sz="1200" b="1" dirty="0">
                  <a:solidFill>
                    <a:srgbClr val="FFFFFF"/>
                  </a:solidFill>
                  <a:latin typeface="Arial"/>
                  <a:ea typeface="ＭＳ Ｐゴシック"/>
                </a:rPr>
                <a:t>Tuition			$31,653</a:t>
              </a:r>
              <a:endParaRPr lang="en-US" sz="1200" b="1" dirty="0">
                <a:solidFill>
                  <a:srgbClr val="FFFFFF"/>
                </a:solidFill>
              </a:endParaRPr>
            </a:p>
            <a:p>
              <a:pPr marL="257175" indent="-257175" eaLnBrk="1" hangingPunct="1">
                <a:spcBef>
                  <a:spcPct val="20000"/>
                </a:spcBef>
                <a:buClr>
                  <a:srgbClr val="F6AE1A"/>
                </a:buClr>
              </a:pPr>
              <a:r>
                <a:rPr lang="en-US" sz="1200" b="1" dirty="0">
                  <a:solidFill>
                    <a:srgbClr val="FFFFFF"/>
                  </a:solidFill>
                </a:rPr>
                <a:t>Fees			$3,395</a:t>
              </a:r>
            </a:p>
            <a:p>
              <a:pPr marL="257175" indent="-257175" eaLnBrk="1" hangingPunct="1">
                <a:spcBef>
                  <a:spcPct val="20000"/>
                </a:spcBef>
                <a:buClr>
                  <a:srgbClr val="F6AE1A"/>
                </a:buClr>
              </a:pPr>
              <a:r>
                <a:rPr lang="en-US" sz="1200" b="1" dirty="0">
                  <a:solidFill>
                    <a:srgbClr val="FFFFFF"/>
                  </a:solidFill>
                  <a:latin typeface="Arial"/>
                  <a:ea typeface="ＭＳ Ｐゴシック"/>
                </a:rPr>
                <a:t>Room and Board		$15,783</a:t>
              </a:r>
              <a:endParaRPr lang="en-US" sz="1200" b="1" dirty="0">
                <a:solidFill>
                  <a:srgbClr val="FFFFFF"/>
                </a:solidFill>
              </a:endParaRPr>
            </a:p>
            <a:p>
              <a:pPr marL="257175" indent="-257175" eaLnBrk="1" hangingPunct="1">
                <a:spcBef>
                  <a:spcPct val="20000"/>
                </a:spcBef>
                <a:buClr>
                  <a:srgbClr val="F6AE1A"/>
                </a:buClr>
              </a:pPr>
              <a:endParaRPr lang="en-US" sz="1200" b="1" dirty="0">
                <a:solidFill>
                  <a:srgbClr val="FFFFFF"/>
                </a:solidFill>
              </a:endParaRPr>
            </a:p>
            <a:p>
              <a:pPr marL="257175" indent="-257175" eaLnBrk="1" hangingPunct="1">
                <a:spcBef>
                  <a:spcPct val="20000"/>
                </a:spcBef>
                <a:buClr>
                  <a:srgbClr val="F6AE1A"/>
                </a:buClr>
              </a:pPr>
              <a:endParaRPr lang="en-US" sz="1200" b="1" dirty="0">
                <a:solidFill>
                  <a:srgbClr val="FFFFFF"/>
                </a:solidFill>
              </a:endParaRPr>
            </a:p>
            <a:p>
              <a:pPr marL="257175" indent="-257175" eaLnBrk="1" hangingPunct="1">
                <a:spcBef>
                  <a:spcPct val="20000"/>
                </a:spcBef>
                <a:buClr>
                  <a:srgbClr val="F6AE1A"/>
                </a:buClr>
              </a:pPr>
              <a:endParaRPr lang="en-US" sz="1350" dirty="0">
                <a:solidFill>
                  <a:srgbClr val="FFFFFF"/>
                </a:solidFill>
              </a:endParaRPr>
            </a:p>
          </p:txBody>
        </p:sp>
        <p:cxnSp>
          <p:nvCxnSpPr>
            <p:cNvPr id="12" name="Straight Connector 11"/>
            <p:cNvCxnSpPr>
              <a:cxnSpLocks/>
            </p:cNvCxnSpPr>
            <p:nvPr/>
          </p:nvCxnSpPr>
          <p:spPr bwMode="auto">
            <a:xfrm>
              <a:off x="4506695" y="3366104"/>
              <a:ext cx="4527812" cy="0"/>
            </a:xfrm>
            <a:prstGeom prst="line">
              <a:avLst/>
            </a:prstGeom>
            <a:solidFill>
              <a:schemeClr val="accent1"/>
            </a:solidFill>
            <a:ln w="9525" cap="flat" cmpd="sng" algn="ctr">
              <a:solidFill>
                <a:srgbClr val="F6AE1A"/>
              </a:solidFill>
              <a:prstDash val="solid"/>
              <a:round/>
              <a:headEnd type="none" w="med" len="med"/>
              <a:tailEnd type="none" w="med" len="med"/>
            </a:ln>
            <a:effectLst/>
          </p:spPr>
        </p:cxnSp>
        <p:sp>
          <p:nvSpPr>
            <p:cNvPr id="14" name="Content Placeholder 2"/>
            <p:cNvSpPr txBox="1">
              <a:spLocks/>
            </p:cNvSpPr>
            <p:nvPr/>
          </p:nvSpPr>
          <p:spPr bwMode="auto">
            <a:xfrm>
              <a:off x="4399986" y="3263013"/>
              <a:ext cx="3982763" cy="914400"/>
            </a:xfrm>
            <a:prstGeom prst="rect">
              <a:avLst/>
            </a:prstGeom>
            <a:noFill/>
            <a:ln w="9525">
              <a:noFill/>
              <a:miter lim="800000"/>
              <a:headEnd/>
              <a:tailEnd/>
            </a:ln>
          </p:spPr>
          <p:txBody>
            <a:bodyPr anchor="t"/>
            <a:lstStyle/>
            <a:p>
              <a:pPr marL="257175" indent="-257175" algn="ctr" eaLnBrk="1" hangingPunct="1">
                <a:spcBef>
                  <a:spcPct val="20000"/>
                </a:spcBef>
                <a:buClr>
                  <a:srgbClr val="F6AE1A"/>
                </a:buClr>
              </a:pPr>
              <a:endParaRPr lang="en-US" sz="1125" b="1" dirty="0">
                <a:solidFill>
                  <a:srgbClr val="FFFFFF"/>
                </a:solidFill>
              </a:endParaRPr>
            </a:p>
            <a:p>
              <a:pPr marL="257175" indent="-257175" algn="ctr" eaLnBrk="1" hangingPunct="1">
                <a:spcBef>
                  <a:spcPct val="20000"/>
                </a:spcBef>
                <a:buClr>
                  <a:srgbClr val="F6AE1A"/>
                </a:buClr>
              </a:pPr>
              <a:endParaRPr lang="en-US" sz="1800" dirty="0">
                <a:solidFill>
                  <a:schemeClr val="bg1"/>
                </a:solidFill>
              </a:endParaRPr>
            </a:p>
          </p:txBody>
        </p:sp>
        <p:sp>
          <p:nvSpPr>
            <p:cNvPr id="15" name="Content Placeholder 2"/>
            <p:cNvSpPr txBox="1">
              <a:spLocks/>
            </p:cNvSpPr>
            <p:nvPr/>
          </p:nvSpPr>
          <p:spPr bwMode="auto">
            <a:xfrm>
              <a:off x="3990824" y="4128105"/>
              <a:ext cx="4724400" cy="457200"/>
            </a:xfrm>
            <a:prstGeom prst="rect">
              <a:avLst/>
            </a:prstGeom>
            <a:noFill/>
            <a:ln w="9525">
              <a:noFill/>
              <a:miter lim="800000"/>
              <a:headEnd/>
              <a:tailEnd/>
            </a:ln>
          </p:spPr>
          <p:txBody>
            <a:bodyPr/>
            <a:lstStyle/>
            <a:p>
              <a:pPr eaLnBrk="1" hangingPunct="1">
                <a:spcBef>
                  <a:spcPct val="20000"/>
                </a:spcBef>
                <a:buClr>
                  <a:srgbClr val="F6AE1A"/>
                </a:buClr>
              </a:pPr>
              <a:endParaRPr lang="en-US" sz="1350" dirty="0">
                <a:solidFill>
                  <a:srgbClr val="FFFFFF"/>
                </a:solidFill>
              </a:endParaRPr>
            </a:p>
          </p:txBody>
        </p:sp>
      </p:grpSp>
    </p:spTree>
    <p:extLst>
      <p:ext uri="{BB962C8B-B14F-4D97-AF65-F5344CB8AC3E}">
        <p14:creationId xmlns:p14="http://schemas.microsoft.com/office/powerpoint/2010/main" val="4053326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additive="base">
                                        <p:cTn id="7" dur="1000" fill="hold"/>
                                        <p:tgtEl>
                                          <p:spTgt spid="31747"/>
                                        </p:tgtEl>
                                        <p:attrNameLst>
                                          <p:attrName>ppt_x</p:attrName>
                                        </p:attrNameLst>
                                      </p:cBhvr>
                                      <p:tavLst>
                                        <p:tav tm="0">
                                          <p:val>
                                            <p:strVal val="0-#ppt_w/2"/>
                                          </p:val>
                                        </p:tav>
                                        <p:tav tm="100000">
                                          <p:val>
                                            <p:strVal val="#ppt_x"/>
                                          </p:val>
                                        </p:tav>
                                      </p:tavLst>
                                    </p:anim>
                                    <p:anim calcmode="lin" valueType="num">
                                      <p:cBhvr additive="base">
                                        <p:cTn id="8" dur="1000" fill="hold"/>
                                        <p:tgtEl>
                                          <p:spTgt spid="317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estnut-Sq-Evening.jpg"/>
          <p:cNvPicPr>
            <a:picLocks noChangeAspect="1"/>
          </p:cNvPicPr>
          <p:nvPr/>
        </p:nvPicPr>
        <p:blipFill rotWithShape="1">
          <a:blip r:embed="rId3" cstate="email">
            <a:extLst>
              <a:ext uri="{28A0092B-C50C-407E-A947-70E740481C1C}">
                <a14:useLocalDpi xmlns:a14="http://schemas.microsoft.com/office/drawing/2010/main"/>
              </a:ext>
            </a:extLst>
          </a:blip>
          <a:srcRect l="-1" t="19792" r="4648"/>
          <a:stretch/>
        </p:blipFill>
        <p:spPr>
          <a:xfrm>
            <a:off x="-1" y="-95251"/>
            <a:ext cx="9144001" cy="5238751"/>
          </a:xfrm>
          <a:prstGeom prst="rect">
            <a:avLst/>
          </a:prstGeom>
        </p:spPr>
      </p:pic>
      <p:sp>
        <p:nvSpPr>
          <p:cNvPr id="52227" name="Rectangle 4"/>
          <p:cNvSpPr>
            <a:spLocks noChangeArrowheads="1"/>
          </p:cNvSpPr>
          <p:nvPr/>
        </p:nvSpPr>
        <p:spPr bwMode="auto">
          <a:xfrm>
            <a:off x="0" y="-95250"/>
            <a:ext cx="9143999" cy="5267325"/>
          </a:xfrm>
          <a:prstGeom prst="rect">
            <a:avLst/>
          </a:prstGeom>
          <a:solidFill>
            <a:srgbClr val="003366">
              <a:alpha val="88000"/>
            </a:srgbClr>
          </a:solidFill>
          <a:ln w="9525">
            <a:noFill/>
            <a:round/>
            <a:headEnd/>
            <a:tailEnd/>
          </a:ln>
        </p:spPr>
        <p:txBody>
          <a:bodyPr/>
          <a:lstStyle/>
          <a:p>
            <a:pPr eaLnBrk="1" fontAlgn="auto" hangingPunct="1">
              <a:spcBef>
                <a:spcPts val="0"/>
              </a:spcBef>
              <a:spcAft>
                <a:spcPts val="0"/>
              </a:spcAft>
            </a:pPr>
            <a:endParaRPr lang="en-US" sz="1350" dirty="0">
              <a:solidFill>
                <a:schemeClr val="accent2">
                  <a:lumMod val="50000"/>
                </a:schemeClr>
              </a:solidFill>
              <a:latin typeface="Calibri"/>
            </a:endParaRPr>
          </a:p>
        </p:txBody>
      </p:sp>
      <p:sp>
        <p:nvSpPr>
          <p:cNvPr id="52228" name="TextBox 4"/>
          <p:cNvSpPr txBox="1">
            <a:spLocks noChangeArrowheads="1"/>
          </p:cNvSpPr>
          <p:nvPr/>
        </p:nvSpPr>
        <p:spPr bwMode="auto">
          <a:xfrm>
            <a:off x="-1200150" y="2286000"/>
            <a:ext cx="184731" cy="300082"/>
          </a:xfrm>
          <a:prstGeom prst="rect">
            <a:avLst/>
          </a:prstGeom>
          <a:noFill/>
          <a:ln w="9525">
            <a:noFill/>
            <a:miter lim="800000"/>
            <a:headEnd/>
            <a:tailEnd/>
          </a:ln>
        </p:spPr>
        <p:txBody>
          <a:bodyPr wrap="none">
            <a:spAutoFit/>
          </a:bodyPr>
          <a:lstStyle/>
          <a:p>
            <a:pPr eaLnBrk="1" fontAlgn="auto" hangingPunct="1">
              <a:spcBef>
                <a:spcPts val="0"/>
              </a:spcBef>
              <a:spcAft>
                <a:spcPts val="0"/>
              </a:spcAft>
            </a:pPr>
            <a:endParaRPr lang="en-US" sz="1350" dirty="0">
              <a:solidFill>
                <a:prstClr val="black"/>
              </a:solidFill>
              <a:latin typeface="Calibri"/>
            </a:endParaRPr>
          </a:p>
        </p:txBody>
      </p:sp>
      <p:grpSp>
        <p:nvGrpSpPr>
          <p:cNvPr id="2" name="Group 42"/>
          <p:cNvGrpSpPr>
            <a:grpSpLocks/>
          </p:cNvGrpSpPr>
          <p:nvPr/>
        </p:nvGrpSpPr>
        <p:grpSpPr bwMode="auto">
          <a:xfrm>
            <a:off x="1931194" y="1028700"/>
            <a:ext cx="5212556" cy="2743200"/>
            <a:chOff x="304800" y="1705511"/>
            <a:chExt cx="6949440" cy="3143250"/>
          </a:xfrm>
        </p:grpSpPr>
        <p:sp>
          <p:nvSpPr>
            <p:cNvPr id="8" name="Rectangle 5"/>
            <p:cNvSpPr>
              <a:spLocks noChangeArrowheads="1"/>
            </p:cNvSpPr>
            <p:nvPr/>
          </p:nvSpPr>
          <p:spPr bwMode="auto">
            <a:xfrm>
              <a:off x="304800" y="1705511"/>
              <a:ext cx="1219200" cy="3143250"/>
            </a:xfrm>
            <a:prstGeom prst="rect">
              <a:avLst/>
            </a:prstGeom>
            <a:solidFill>
              <a:srgbClr val="FFFFFF">
                <a:alpha val="74901"/>
              </a:srgbClr>
            </a:solidFill>
            <a:ln w="9525">
              <a:noFill/>
              <a:round/>
              <a:headEnd/>
              <a:tailEnd/>
            </a:ln>
            <a:effectLst>
              <a:reflection blurRad="6350" stA="52000" endA="300" endPos="35000" dir="5400000" sy="-100000" algn="bl" rotWithShape="0"/>
            </a:effectLst>
          </p:spPr>
          <p:txBody>
            <a:bodyPr/>
            <a:lstStyle/>
            <a:p>
              <a:pPr eaLnBrk="1" fontAlgn="auto" hangingPunct="1">
                <a:spcBef>
                  <a:spcPts val="0"/>
                </a:spcBef>
                <a:spcAft>
                  <a:spcPts val="0"/>
                </a:spcAft>
                <a:defRPr/>
              </a:pPr>
              <a:endParaRPr lang="en-US" sz="1350" dirty="0">
                <a:solidFill>
                  <a:prstClr val="black"/>
                </a:solidFill>
                <a:latin typeface="Calibri"/>
                <a:ea typeface="+mn-ea"/>
              </a:endParaRPr>
            </a:p>
          </p:txBody>
        </p:sp>
        <p:sp>
          <p:nvSpPr>
            <p:cNvPr id="12" name="Rectangle 5"/>
            <p:cNvSpPr>
              <a:spLocks noChangeArrowheads="1"/>
            </p:cNvSpPr>
            <p:nvPr/>
          </p:nvSpPr>
          <p:spPr bwMode="auto">
            <a:xfrm>
              <a:off x="1737360" y="1705511"/>
              <a:ext cx="1219200" cy="3143250"/>
            </a:xfrm>
            <a:prstGeom prst="rect">
              <a:avLst/>
            </a:prstGeom>
            <a:solidFill>
              <a:srgbClr val="FFFFFF">
                <a:alpha val="74901"/>
              </a:srgbClr>
            </a:solidFill>
            <a:ln w="9525">
              <a:noFill/>
              <a:round/>
              <a:headEnd/>
              <a:tailEnd/>
            </a:ln>
            <a:effectLst>
              <a:reflection blurRad="6350" stA="52000" endA="300" endPos="35000" dir="5400000" sy="-100000" algn="bl" rotWithShape="0"/>
            </a:effectLst>
          </p:spPr>
          <p:txBody>
            <a:bodyPr/>
            <a:lstStyle/>
            <a:p>
              <a:pPr eaLnBrk="1" fontAlgn="auto" hangingPunct="1">
                <a:spcBef>
                  <a:spcPts val="0"/>
                </a:spcBef>
                <a:spcAft>
                  <a:spcPts val="0"/>
                </a:spcAft>
                <a:defRPr/>
              </a:pPr>
              <a:endParaRPr lang="en-US" sz="1350" dirty="0">
                <a:solidFill>
                  <a:prstClr val="black"/>
                </a:solidFill>
                <a:latin typeface="Calibri"/>
                <a:ea typeface="+mn-ea"/>
              </a:endParaRPr>
            </a:p>
          </p:txBody>
        </p:sp>
        <p:sp>
          <p:nvSpPr>
            <p:cNvPr id="13" name="Rectangle 5"/>
            <p:cNvSpPr>
              <a:spLocks noChangeArrowheads="1"/>
            </p:cNvSpPr>
            <p:nvPr/>
          </p:nvSpPr>
          <p:spPr bwMode="auto">
            <a:xfrm>
              <a:off x="3169920" y="1705511"/>
              <a:ext cx="1219200" cy="3143250"/>
            </a:xfrm>
            <a:prstGeom prst="rect">
              <a:avLst/>
            </a:prstGeom>
            <a:solidFill>
              <a:srgbClr val="FFFFFF">
                <a:alpha val="74901"/>
              </a:srgbClr>
            </a:solidFill>
            <a:ln w="9525">
              <a:noFill/>
              <a:round/>
              <a:headEnd/>
              <a:tailEnd/>
            </a:ln>
            <a:effectLst>
              <a:reflection blurRad="6350" stA="52000" endA="300" endPos="35000" dir="5400000" sy="-100000" algn="bl" rotWithShape="0"/>
            </a:effectLst>
          </p:spPr>
          <p:txBody>
            <a:bodyPr/>
            <a:lstStyle/>
            <a:p>
              <a:pPr eaLnBrk="1" fontAlgn="auto" hangingPunct="1">
                <a:spcBef>
                  <a:spcPts val="0"/>
                </a:spcBef>
                <a:spcAft>
                  <a:spcPts val="0"/>
                </a:spcAft>
                <a:defRPr/>
              </a:pPr>
              <a:endParaRPr lang="en-US" sz="1350" dirty="0">
                <a:solidFill>
                  <a:prstClr val="black"/>
                </a:solidFill>
                <a:latin typeface="Calibri"/>
                <a:ea typeface="+mn-ea"/>
              </a:endParaRPr>
            </a:p>
          </p:txBody>
        </p:sp>
        <p:sp>
          <p:nvSpPr>
            <p:cNvPr id="14" name="Rectangle 5"/>
            <p:cNvSpPr>
              <a:spLocks noChangeArrowheads="1"/>
            </p:cNvSpPr>
            <p:nvPr/>
          </p:nvSpPr>
          <p:spPr bwMode="auto">
            <a:xfrm>
              <a:off x="4602480" y="1705511"/>
              <a:ext cx="1219200" cy="3143250"/>
            </a:xfrm>
            <a:prstGeom prst="rect">
              <a:avLst/>
            </a:prstGeom>
            <a:solidFill>
              <a:srgbClr val="FFFFFF">
                <a:alpha val="74901"/>
              </a:srgbClr>
            </a:solidFill>
            <a:ln w="9525">
              <a:noFill/>
              <a:round/>
              <a:headEnd/>
              <a:tailEnd/>
            </a:ln>
            <a:effectLst>
              <a:reflection blurRad="6350" stA="52000" endA="300" endPos="35000" dir="5400000" sy="-100000" algn="bl" rotWithShape="0"/>
            </a:effectLst>
          </p:spPr>
          <p:txBody>
            <a:bodyPr/>
            <a:lstStyle/>
            <a:p>
              <a:pPr eaLnBrk="1" fontAlgn="auto" hangingPunct="1">
                <a:spcBef>
                  <a:spcPts val="0"/>
                </a:spcBef>
                <a:spcAft>
                  <a:spcPts val="0"/>
                </a:spcAft>
                <a:defRPr/>
              </a:pPr>
              <a:endParaRPr lang="en-US" sz="1350" dirty="0">
                <a:solidFill>
                  <a:prstClr val="black"/>
                </a:solidFill>
                <a:latin typeface="Calibri"/>
                <a:ea typeface="+mn-ea"/>
              </a:endParaRPr>
            </a:p>
          </p:txBody>
        </p:sp>
        <p:sp>
          <p:nvSpPr>
            <p:cNvPr id="15" name="Rectangle 5"/>
            <p:cNvSpPr>
              <a:spLocks noChangeArrowheads="1"/>
            </p:cNvSpPr>
            <p:nvPr/>
          </p:nvSpPr>
          <p:spPr bwMode="auto">
            <a:xfrm>
              <a:off x="6035040" y="1705511"/>
              <a:ext cx="1219200" cy="3143250"/>
            </a:xfrm>
            <a:prstGeom prst="rect">
              <a:avLst/>
            </a:prstGeom>
            <a:solidFill>
              <a:srgbClr val="FFFFFF">
                <a:alpha val="74901"/>
              </a:srgbClr>
            </a:solidFill>
            <a:ln w="9525">
              <a:noFill/>
              <a:round/>
              <a:headEnd/>
              <a:tailEnd/>
            </a:ln>
            <a:effectLst>
              <a:reflection blurRad="6350" stA="52000" endA="300" endPos="35000" dir="5400000" sy="-100000" algn="bl" rotWithShape="0"/>
            </a:effectLst>
          </p:spPr>
          <p:txBody>
            <a:bodyPr/>
            <a:lstStyle/>
            <a:p>
              <a:pPr eaLnBrk="1" fontAlgn="auto" hangingPunct="1">
                <a:spcBef>
                  <a:spcPts val="0"/>
                </a:spcBef>
                <a:spcAft>
                  <a:spcPts val="0"/>
                </a:spcAft>
                <a:defRPr/>
              </a:pPr>
              <a:endParaRPr lang="en-US" sz="1350" dirty="0">
                <a:solidFill>
                  <a:prstClr val="black"/>
                </a:solidFill>
                <a:latin typeface="Calibri"/>
                <a:ea typeface="+mn-ea"/>
              </a:endParaRPr>
            </a:p>
          </p:txBody>
        </p:sp>
      </p:grpSp>
      <p:sp>
        <p:nvSpPr>
          <p:cNvPr id="52230" name="Rectangle 20"/>
          <p:cNvSpPr>
            <a:spLocks noChangeArrowheads="1"/>
          </p:cNvSpPr>
          <p:nvPr/>
        </p:nvSpPr>
        <p:spPr bwMode="auto">
          <a:xfrm>
            <a:off x="0" y="342900"/>
            <a:ext cx="3409950" cy="441081"/>
          </a:xfrm>
          <a:prstGeom prst="rect">
            <a:avLst/>
          </a:prstGeom>
          <a:solidFill>
            <a:schemeClr val="tx1">
              <a:alpha val="43000"/>
            </a:schemeClr>
          </a:solidFill>
          <a:ln w="9525">
            <a:noFill/>
            <a:round/>
            <a:headEnd/>
            <a:tailEnd/>
          </a:ln>
        </p:spPr>
        <p:txBody>
          <a:bodyPr/>
          <a:lstStyle/>
          <a:p>
            <a:pPr eaLnBrk="1" fontAlgn="auto" hangingPunct="1">
              <a:spcBef>
                <a:spcPts val="0"/>
              </a:spcBef>
              <a:spcAft>
                <a:spcPts val="0"/>
              </a:spcAft>
            </a:pPr>
            <a:endParaRPr lang="en-US" sz="1350" dirty="0">
              <a:solidFill>
                <a:prstClr val="black"/>
              </a:solidFill>
              <a:latin typeface="Calibri"/>
            </a:endParaRPr>
          </a:p>
        </p:txBody>
      </p:sp>
      <p:sp>
        <p:nvSpPr>
          <p:cNvPr id="52231" name="Title 1"/>
          <p:cNvSpPr>
            <a:spLocks noGrp="1"/>
          </p:cNvSpPr>
          <p:nvPr>
            <p:ph type="title"/>
          </p:nvPr>
        </p:nvSpPr>
        <p:spPr>
          <a:xfrm>
            <a:off x="209549" y="-9525"/>
            <a:ext cx="3543300" cy="1143000"/>
          </a:xfrm>
        </p:spPr>
        <p:txBody>
          <a:bodyPr/>
          <a:lstStyle/>
          <a:p>
            <a:pPr eaLnBrk="1" hangingPunct="1"/>
            <a:r>
              <a:rPr lang="en-US" sz="1500" dirty="0">
                <a:solidFill>
                  <a:srgbClr val="FFFFFF"/>
                </a:solidFill>
              </a:rPr>
              <a:t>First-Year Admission Deadlines</a:t>
            </a:r>
          </a:p>
        </p:txBody>
      </p:sp>
      <p:grpSp>
        <p:nvGrpSpPr>
          <p:cNvPr id="3" name="Group 36"/>
          <p:cNvGrpSpPr>
            <a:grpSpLocks/>
          </p:cNvGrpSpPr>
          <p:nvPr/>
        </p:nvGrpSpPr>
        <p:grpSpPr bwMode="auto">
          <a:xfrm>
            <a:off x="1897615" y="914400"/>
            <a:ext cx="5246135" cy="1160246"/>
            <a:chOff x="1006153" y="1591890"/>
            <a:chExt cx="6994793" cy="1546314"/>
          </a:xfrm>
        </p:grpSpPr>
        <p:sp>
          <p:nvSpPr>
            <p:cNvPr id="52240" name="TextBox 18"/>
            <p:cNvSpPr txBox="1">
              <a:spLocks noChangeArrowheads="1"/>
            </p:cNvSpPr>
            <p:nvPr/>
          </p:nvSpPr>
          <p:spPr bwMode="auto">
            <a:xfrm>
              <a:off x="1006153" y="1625598"/>
              <a:ext cx="1233901" cy="1230565"/>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sz="5400" dirty="0">
                  <a:solidFill>
                    <a:srgbClr val="003366"/>
                  </a:solidFill>
                  <a:latin typeface="Arial"/>
                  <a:cs typeface="Arial"/>
                </a:rPr>
                <a:t>1</a:t>
              </a:r>
            </a:p>
          </p:txBody>
        </p:sp>
        <p:sp>
          <p:nvSpPr>
            <p:cNvPr id="52241" name="TextBox 19"/>
            <p:cNvSpPr txBox="1">
              <a:spLocks noChangeArrowheads="1"/>
            </p:cNvSpPr>
            <p:nvPr/>
          </p:nvSpPr>
          <p:spPr bwMode="auto">
            <a:xfrm>
              <a:off x="2381046" y="1591890"/>
              <a:ext cx="1326286" cy="1230565"/>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sz="5400" dirty="0">
                  <a:solidFill>
                    <a:srgbClr val="003366"/>
                  </a:solidFill>
                  <a:latin typeface="Arial"/>
                  <a:cs typeface="Arial"/>
                </a:rPr>
                <a:t>15</a:t>
              </a:r>
            </a:p>
          </p:txBody>
        </p:sp>
        <p:sp>
          <p:nvSpPr>
            <p:cNvPr id="52242" name="TextBox 24"/>
            <p:cNvSpPr txBox="1">
              <a:spLocks noChangeArrowheads="1"/>
            </p:cNvSpPr>
            <p:nvPr/>
          </p:nvSpPr>
          <p:spPr bwMode="auto">
            <a:xfrm>
              <a:off x="1026758" y="2584450"/>
              <a:ext cx="1242908" cy="553754"/>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sz="2100" dirty="0">
                  <a:solidFill>
                    <a:srgbClr val="003366"/>
                  </a:solidFill>
                  <a:latin typeface="Arial"/>
                  <a:cs typeface="Arial"/>
                </a:rPr>
                <a:t>Nov</a:t>
              </a:r>
            </a:p>
          </p:txBody>
        </p:sp>
        <p:sp>
          <p:nvSpPr>
            <p:cNvPr id="52243" name="TextBox 25"/>
            <p:cNvSpPr txBox="1">
              <a:spLocks noChangeArrowheads="1"/>
            </p:cNvSpPr>
            <p:nvPr/>
          </p:nvSpPr>
          <p:spPr bwMode="auto">
            <a:xfrm>
              <a:off x="2485826" y="2584450"/>
              <a:ext cx="1224895" cy="553754"/>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sz="2100" dirty="0">
                  <a:solidFill>
                    <a:srgbClr val="003366"/>
                  </a:solidFill>
                  <a:latin typeface="Arial"/>
                  <a:cs typeface="Arial"/>
                </a:rPr>
                <a:t>Nov</a:t>
              </a:r>
            </a:p>
          </p:txBody>
        </p:sp>
        <p:sp>
          <p:nvSpPr>
            <p:cNvPr id="52244" name="TextBox 21"/>
            <p:cNvSpPr txBox="1">
              <a:spLocks noChangeArrowheads="1"/>
            </p:cNvSpPr>
            <p:nvPr/>
          </p:nvSpPr>
          <p:spPr bwMode="auto">
            <a:xfrm>
              <a:off x="3834798" y="1591890"/>
              <a:ext cx="1272133" cy="1230565"/>
            </a:xfrm>
            <a:prstGeom prst="rect">
              <a:avLst/>
            </a:prstGeom>
            <a:noFill/>
            <a:ln w="9525">
              <a:noFill/>
              <a:miter lim="800000"/>
              <a:headEnd/>
              <a:tailEnd/>
            </a:ln>
          </p:spPr>
          <p:txBody>
            <a:bodyPr wrap="none">
              <a:spAutoFit/>
            </a:bodyPr>
            <a:lstStyle/>
            <a:p>
              <a:pPr algn="ctr" eaLnBrk="1" fontAlgn="auto" hangingPunct="1">
                <a:spcBef>
                  <a:spcPts val="0"/>
                </a:spcBef>
                <a:spcAft>
                  <a:spcPts val="0"/>
                </a:spcAft>
              </a:pPr>
              <a:r>
                <a:rPr lang="en-US" sz="5400" dirty="0">
                  <a:solidFill>
                    <a:srgbClr val="003366"/>
                  </a:solidFill>
                  <a:latin typeface="Arial"/>
                  <a:cs typeface="Arial"/>
                </a:rPr>
                <a:t>15</a:t>
              </a:r>
            </a:p>
          </p:txBody>
        </p:sp>
        <p:sp>
          <p:nvSpPr>
            <p:cNvPr id="52245" name="TextBox 26"/>
            <p:cNvSpPr txBox="1">
              <a:spLocks noChangeArrowheads="1"/>
            </p:cNvSpPr>
            <p:nvPr/>
          </p:nvSpPr>
          <p:spPr bwMode="auto">
            <a:xfrm>
              <a:off x="3886178" y="2584450"/>
              <a:ext cx="1256586" cy="553754"/>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sz="2100" dirty="0">
                  <a:solidFill>
                    <a:srgbClr val="003366"/>
                  </a:solidFill>
                  <a:latin typeface="Arial"/>
                  <a:cs typeface="Arial"/>
                </a:rPr>
                <a:t>Jan</a:t>
              </a:r>
            </a:p>
          </p:txBody>
        </p:sp>
        <p:sp>
          <p:nvSpPr>
            <p:cNvPr id="52246" name="TextBox 22"/>
            <p:cNvSpPr txBox="1">
              <a:spLocks noChangeArrowheads="1"/>
            </p:cNvSpPr>
            <p:nvPr/>
          </p:nvSpPr>
          <p:spPr bwMode="auto">
            <a:xfrm>
              <a:off x="5191089" y="1591890"/>
              <a:ext cx="1428657" cy="1230565"/>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sz="5400" dirty="0">
                  <a:solidFill>
                    <a:srgbClr val="003366"/>
                  </a:solidFill>
                  <a:latin typeface="Arial"/>
                  <a:cs typeface="Arial"/>
                </a:rPr>
                <a:t>15</a:t>
              </a:r>
            </a:p>
          </p:txBody>
        </p:sp>
        <p:sp>
          <p:nvSpPr>
            <p:cNvPr id="52247" name="TextBox 28"/>
            <p:cNvSpPr txBox="1">
              <a:spLocks noChangeArrowheads="1"/>
            </p:cNvSpPr>
            <p:nvPr/>
          </p:nvSpPr>
          <p:spPr bwMode="auto">
            <a:xfrm>
              <a:off x="5333966" y="2584450"/>
              <a:ext cx="1222831" cy="553754"/>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sz="2100" dirty="0">
                  <a:solidFill>
                    <a:srgbClr val="003366"/>
                  </a:solidFill>
                  <a:latin typeface="Arial"/>
                  <a:cs typeface="Arial"/>
                </a:rPr>
                <a:t>Feb</a:t>
              </a:r>
            </a:p>
          </p:txBody>
        </p:sp>
        <p:sp>
          <p:nvSpPr>
            <p:cNvPr id="52248" name="TextBox 19"/>
            <p:cNvSpPr txBox="1">
              <a:spLocks noChangeArrowheads="1"/>
            </p:cNvSpPr>
            <p:nvPr/>
          </p:nvSpPr>
          <p:spPr bwMode="auto">
            <a:xfrm>
              <a:off x="6743656" y="1591890"/>
              <a:ext cx="1234108" cy="1230565"/>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sz="5400" dirty="0">
                  <a:solidFill>
                    <a:srgbClr val="003366"/>
                  </a:solidFill>
                  <a:latin typeface="Arial"/>
                  <a:cs typeface="Arial"/>
                </a:rPr>
                <a:t>1</a:t>
              </a:r>
            </a:p>
          </p:txBody>
        </p:sp>
        <p:sp>
          <p:nvSpPr>
            <p:cNvPr id="52249" name="TextBox 25"/>
            <p:cNvSpPr txBox="1">
              <a:spLocks noChangeArrowheads="1"/>
            </p:cNvSpPr>
            <p:nvPr/>
          </p:nvSpPr>
          <p:spPr bwMode="auto">
            <a:xfrm>
              <a:off x="6781755" y="2584450"/>
              <a:ext cx="1219191" cy="553754"/>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sz="2100" dirty="0">
                  <a:solidFill>
                    <a:srgbClr val="003366"/>
                  </a:solidFill>
                  <a:latin typeface="Arial"/>
                  <a:cs typeface="Arial"/>
                </a:rPr>
                <a:t>May</a:t>
              </a:r>
            </a:p>
          </p:txBody>
        </p:sp>
      </p:grpSp>
      <p:sp>
        <p:nvSpPr>
          <p:cNvPr id="52233" name="TextBox 37"/>
          <p:cNvSpPr txBox="1">
            <a:spLocks noChangeArrowheads="1"/>
          </p:cNvSpPr>
          <p:nvPr/>
        </p:nvSpPr>
        <p:spPr bwMode="auto">
          <a:xfrm>
            <a:off x="6257925" y="2569369"/>
            <a:ext cx="885825" cy="530915"/>
          </a:xfrm>
          <a:prstGeom prst="rect">
            <a:avLst/>
          </a:prstGeom>
          <a:noFill/>
          <a:ln w="9525">
            <a:noFill/>
            <a:miter lim="800000"/>
            <a:headEnd/>
            <a:tailEnd/>
          </a:ln>
        </p:spPr>
        <p:txBody>
          <a:bodyPr>
            <a:spAutoFit/>
          </a:bodyPr>
          <a:lstStyle/>
          <a:p>
            <a:pPr algn="ctr" eaLnBrk="1" fontAlgn="auto" hangingPunct="1">
              <a:spcBef>
                <a:spcPts val="0"/>
              </a:spcBef>
              <a:spcAft>
                <a:spcPts val="0"/>
              </a:spcAft>
            </a:pPr>
            <a:endParaRPr lang="en-US" sz="1050" b="1" dirty="0">
              <a:solidFill>
                <a:srgbClr val="161645"/>
              </a:solidFill>
              <a:latin typeface="Calibri"/>
            </a:endParaRPr>
          </a:p>
          <a:p>
            <a:pPr algn="ctr" eaLnBrk="1" fontAlgn="auto" hangingPunct="1">
              <a:spcBef>
                <a:spcPts val="0"/>
              </a:spcBef>
              <a:spcAft>
                <a:spcPts val="0"/>
              </a:spcAft>
            </a:pPr>
            <a:endParaRPr lang="en-US" sz="900" b="1" dirty="0">
              <a:solidFill>
                <a:srgbClr val="161645"/>
              </a:solidFill>
              <a:latin typeface="Calibri"/>
            </a:endParaRPr>
          </a:p>
          <a:p>
            <a:pPr algn="ctr" eaLnBrk="1" fontAlgn="auto" hangingPunct="1">
              <a:spcBef>
                <a:spcPts val="0"/>
              </a:spcBef>
              <a:spcAft>
                <a:spcPts val="0"/>
              </a:spcAft>
            </a:pPr>
            <a:endParaRPr lang="en-US" sz="900" dirty="0">
              <a:solidFill>
                <a:prstClr val="black"/>
              </a:solidFill>
              <a:latin typeface="Calibri"/>
            </a:endParaRPr>
          </a:p>
        </p:txBody>
      </p:sp>
      <p:grpSp>
        <p:nvGrpSpPr>
          <p:cNvPr id="4" name="Group 38"/>
          <p:cNvGrpSpPr>
            <a:grpSpLocks/>
          </p:cNvGrpSpPr>
          <p:nvPr/>
        </p:nvGrpSpPr>
        <p:grpSpPr bwMode="auto">
          <a:xfrm>
            <a:off x="1914404" y="2012217"/>
            <a:ext cx="5246135" cy="2492990"/>
            <a:chOff x="1006153" y="2827132"/>
            <a:chExt cx="6994847" cy="3326129"/>
          </a:xfrm>
        </p:grpSpPr>
        <p:sp>
          <p:nvSpPr>
            <p:cNvPr id="52235" name="TextBox 33"/>
            <p:cNvSpPr txBox="1">
              <a:spLocks noChangeArrowheads="1"/>
            </p:cNvSpPr>
            <p:nvPr/>
          </p:nvSpPr>
          <p:spPr bwMode="auto">
            <a:xfrm>
              <a:off x="1006153" y="2827132"/>
              <a:ext cx="1321091" cy="1416684"/>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sz="1050" b="1" u="sng" dirty="0">
                  <a:solidFill>
                    <a:srgbClr val="161645"/>
                  </a:solidFill>
                </a:rPr>
                <a:t>Applications</a:t>
              </a:r>
            </a:p>
            <a:p>
              <a:pPr algn="ctr" eaLnBrk="1" fontAlgn="auto" hangingPunct="1">
                <a:spcBef>
                  <a:spcPts val="0"/>
                </a:spcBef>
                <a:spcAft>
                  <a:spcPts val="0"/>
                </a:spcAft>
              </a:pPr>
              <a:r>
                <a:rPr lang="en-US" sz="1050" b="1" dirty="0">
                  <a:solidFill>
                    <a:srgbClr val="161645"/>
                  </a:solidFill>
                </a:rPr>
                <a:t>Early Decision &amp; </a:t>
              </a:r>
            </a:p>
            <a:p>
              <a:pPr algn="ctr" eaLnBrk="1" fontAlgn="auto" hangingPunct="1">
                <a:spcBef>
                  <a:spcPts val="0"/>
                </a:spcBef>
                <a:spcAft>
                  <a:spcPts val="0"/>
                </a:spcAft>
              </a:pPr>
              <a:r>
                <a:rPr lang="en-US" sz="1050" b="1" dirty="0">
                  <a:solidFill>
                    <a:srgbClr val="161645"/>
                  </a:solidFill>
                </a:rPr>
                <a:t>Early Action</a:t>
              </a:r>
              <a:endParaRPr lang="en-US" sz="900" b="1" dirty="0">
                <a:solidFill>
                  <a:srgbClr val="161645"/>
                </a:solidFill>
              </a:endParaRPr>
            </a:p>
            <a:p>
              <a:pPr algn="ctr" eaLnBrk="1" fontAlgn="auto" hangingPunct="1">
                <a:spcBef>
                  <a:spcPts val="0"/>
                </a:spcBef>
                <a:spcAft>
                  <a:spcPts val="0"/>
                </a:spcAft>
              </a:pPr>
              <a:endParaRPr lang="en-US" sz="1050" b="1" dirty="0">
                <a:solidFill>
                  <a:srgbClr val="161645"/>
                </a:solidFill>
                <a:latin typeface="+mn-lt"/>
              </a:endParaRPr>
            </a:p>
            <a:p>
              <a:pPr algn="ctr" eaLnBrk="1" fontAlgn="auto" hangingPunct="1">
                <a:spcBef>
                  <a:spcPts val="0"/>
                </a:spcBef>
                <a:spcAft>
                  <a:spcPts val="0"/>
                </a:spcAft>
              </a:pPr>
              <a:r>
                <a:rPr lang="en-US" sz="1050" b="1" dirty="0">
                  <a:solidFill>
                    <a:srgbClr val="161645"/>
                  </a:solidFill>
                  <a:latin typeface="+mn-lt"/>
                </a:rPr>
                <a:t> </a:t>
              </a:r>
            </a:p>
          </p:txBody>
        </p:sp>
        <p:sp>
          <p:nvSpPr>
            <p:cNvPr id="52236" name="TextBox 34"/>
            <p:cNvSpPr txBox="1">
              <a:spLocks noChangeArrowheads="1"/>
            </p:cNvSpPr>
            <p:nvPr/>
          </p:nvSpPr>
          <p:spPr bwMode="auto">
            <a:xfrm>
              <a:off x="2457258" y="2827132"/>
              <a:ext cx="1265429" cy="3326129"/>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sz="1050" b="1" u="sng" dirty="0">
                  <a:solidFill>
                    <a:srgbClr val="161645"/>
                  </a:solidFill>
                </a:rPr>
                <a:t>CSS Profile</a:t>
              </a:r>
            </a:p>
            <a:p>
              <a:pPr algn="ctr" eaLnBrk="1" fontAlgn="auto" hangingPunct="1">
                <a:spcBef>
                  <a:spcPts val="0"/>
                </a:spcBef>
                <a:spcAft>
                  <a:spcPts val="0"/>
                </a:spcAft>
              </a:pPr>
              <a:r>
                <a:rPr lang="en-US" sz="1050" b="1" dirty="0">
                  <a:solidFill>
                    <a:srgbClr val="161645"/>
                  </a:solidFill>
                </a:rPr>
                <a:t>Early Decision &amp; Early Action</a:t>
              </a:r>
            </a:p>
            <a:p>
              <a:pPr algn="ctr" eaLnBrk="1" fontAlgn="auto" hangingPunct="1">
                <a:spcBef>
                  <a:spcPts val="0"/>
                </a:spcBef>
                <a:spcAft>
                  <a:spcPts val="0"/>
                </a:spcAft>
              </a:pPr>
              <a:endParaRPr lang="en-US" sz="1050" b="1" dirty="0">
                <a:solidFill>
                  <a:srgbClr val="161645"/>
                </a:solidFill>
                <a:latin typeface="+mn-lt"/>
              </a:endParaRPr>
            </a:p>
            <a:p>
              <a:pPr algn="ctr" eaLnBrk="1" fontAlgn="auto" hangingPunct="1">
                <a:spcBef>
                  <a:spcPts val="0"/>
                </a:spcBef>
                <a:spcAft>
                  <a:spcPts val="0"/>
                </a:spcAft>
              </a:pPr>
              <a:endParaRPr lang="en-US" sz="900" b="1" dirty="0">
                <a:solidFill>
                  <a:srgbClr val="161645"/>
                </a:solidFill>
                <a:latin typeface="+mn-lt"/>
              </a:endParaRPr>
            </a:p>
            <a:p>
              <a:pPr algn="ctr" eaLnBrk="1" fontAlgn="auto" hangingPunct="1">
                <a:spcBef>
                  <a:spcPts val="0"/>
                </a:spcBef>
                <a:spcAft>
                  <a:spcPts val="0"/>
                </a:spcAft>
              </a:pPr>
              <a:endParaRPr lang="en-US" sz="900" b="1" dirty="0">
                <a:solidFill>
                  <a:srgbClr val="161645"/>
                </a:solidFill>
                <a:latin typeface="+mn-lt"/>
              </a:endParaRPr>
            </a:p>
            <a:p>
              <a:pPr algn="ctr" eaLnBrk="1" fontAlgn="auto" hangingPunct="1">
                <a:spcBef>
                  <a:spcPts val="0"/>
                </a:spcBef>
                <a:spcAft>
                  <a:spcPts val="0"/>
                </a:spcAft>
              </a:pPr>
              <a:endParaRPr lang="en-US" sz="900" b="1" dirty="0">
                <a:solidFill>
                  <a:srgbClr val="161645"/>
                </a:solidFill>
                <a:latin typeface="+mn-lt"/>
              </a:endParaRPr>
            </a:p>
            <a:p>
              <a:pPr algn="ctr" eaLnBrk="1" fontAlgn="auto" hangingPunct="1">
                <a:spcBef>
                  <a:spcPts val="0"/>
                </a:spcBef>
                <a:spcAft>
                  <a:spcPts val="0"/>
                </a:spcAft>
              </a:pPr>
              <a:endParaRPr lang="en-US" sz="900" b="1" dirty="0">
                <a:solidFill>
                  <a:srgbClr val="161645"/>
                </a:solidFill>
                <a:latin typeface="+mn-lt"/>
              </a:endParaRPr>
            </a:p>
            <a:p>
              <a:pPr algn="ctr" eaLnBrk="1" fontAlgn="auto" hangingPunct="1">
                <a:spcBef>
                  <a:spcPts val="0"/>
                </a:spcBef>
                <a:spcAft>
                  <a:spcPts val="0"/>
                </a:spcAft>
              </a:pPr>
              <a:endParaRPr lang="en-US" sz="900" b="1" dirty="0">
                <a:solidFill>
                  <a:srgbClr val="161645"/>
                </a:solidFill>
                <a:latin typeface="+mn-lt"/>
              </a:endParaRPr>
            </a:p>
            <a:p>
              <a:pPr algn="ctr" eaLnBrk="1" fontAlgn="auto" hangingPunct="1">
                <a:spcBef>
                  <a:spcPts val="0"/>
                </a:spcBef>
                <a:spcAft>
                  <a:spcPts val="0"/>
                </a:spcAft>
              </a:pPr>
              <a:endParaRPr lang="en-US" sz="900" b="1" dirty="0">
                <a:solidFill>
                  <a:srgbClr val="161645"/>
                </a:solidFill>
                <a:latin typeface="+mn-lt"/>
              </a:endParaRPr>
            </a:p>
            <a:p>
              <a:pPr algn="ctr" eaLnBrk="1" fontAlgn="auto" hangingPunct="1">
                <a:spcBef>
                  <a:spcPts val="0"/>
                </a:spcBef>
                <a:spcAft>
                  <a:spcPts val="0"/>
                </a:spcAft>
              </a:pPr>
              <a:endParaRPr lang="en-US" sz="1050" dirty="0">
                <a:solidFill>
                  <a:prstClr val="black"/>
                </a:solidFill>
                <a:latin typeface="+mn-lt"/>
              </a:endParaRPr>
            </a:p>
            <a:p>
              <a:pPr algn="ctr" eaLnBrk="1" fontAlgn="auto" hangingPunct="1">
                <a:spcBef>
                  <a:spcPts val="0"/>
                </a:spcBef>
                <a:spcAft>
                  <a:spcPts val="0"/>
                </a:spcAft>
              </a:pPr>
              <a:endParaRPr lang="en-US" sz="1050" b="1" dirty="0">
                <a:solidFill>
                  <a:srgbClr val="161645"/>
                </a:solidFill>
                <a:latin typeface="+mn-lt"/>
              </a:endParaRPr>
            </a:p>
            <a:p>
              <a:pPr algn="ctr" eaLnBrk="1" fontAlgn="auto" hangingPunct="1">
                <a:spcBef>
                  <a:spcPts val="0"/>
                </a:spcBef>
                <a:spcAft>
                  <a:spcPts val="0"/>
                </a:spcAft>
              </a:pPr>
              <a:endParaRPr lang="en-US" sz="900" b="1" dirty="0">
                <a:solidFill>
                  <a:srgbClr val="161645"/>
                </a:solidFill>
                <a:latin typeface="+mn-lt"/>
              </a:endParaRPr>
            </a:p>
            <a:p>
              <a:pPr algn="ctr" eaLnBrk="1" fontAlgn="auto" hangingPunct="1">
                <a:spcBef>
                  <a:spcPts val="0"/>
                </a:spcBef>
                <a:spcAft>
                  <a:spcPts val="0"/>
                </a:spcAft>
              </a:pPr>
              <a:endParaRPr lang="en-US" sz="900" dirty="0">
                <a:solidFill>
                  <a:prstClr val="black"/>
                </a:solidFill>
                <a:latin typeface="+mn-lt"/>
              </a:endParaRPr>
            </a:p>
          </p:txBody>
        </p:sp>
        <p:sp>
          <p:nvSpPr>
            <p:cNvPr id="52237" name="TextBox 35"/>
            <p:cNvSpPr txBox="1">
              <a:spLocks noChangeArrowheads="1"/>
            </p:cNvSpPr>
            <p:nvPr/>
          </p:nvSpPr>
          <p:spPr bwMode="auto">
            <a:xfrm>
              <a:off x="3790948" y="2827132"/>
              <a:ext cx="1446385" cy="2463799"/>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sz="1050" b="1" u="sng" dirty="0">
                  <a:solidFill>
                    <a:srgbClr val="161645"/>
                  </a:solidFill>
                </a:rPr>
                <a:t>Applications</a:t>
              </a:r>
            </a:p>
            <a:p>
              <a:pPr algn="ctr" eaLnBrk="1" fontAlgn="auto" hangingPunct="1">
                <a:spcBef>
                  <a:spcPts val="0"/>
                </a:spcBef>
                <a:spcAft>
                  <a:spcPts val="0"/>
                </a:spcAft>
              </a:pPr>
              <a:r>
                <a:rPr lang="en-US" sz="1050" b="1" dirty="0">
                  <a:solidFill>
                    <a:srgbClr val="161645"/>
                  </a:solidFill>
                </a:rPr>
                <a:t>Regular</a:t>
              </a:r>
            </a:p>
            <a:p>
              <a:pPr algn="ctr" eaLnBrk="1" fontAlgn="auto" hangingPunct="1">
                <a:spcBef>
                  <a:spcPts val="0"/>
                </a:spcBef>
                <a:spcAft>
                  <a:spcPts val="0"/>
                </a:spcAft>
              </a:pPr>
              <a:r>
                <a:rPr lang="en-US" sz="1050" b="1" dirty="0">
                  <a:solidFill>
                    <a:srgbClr val="161645"/>
                  </a:solidFill>
                </a:rPr>
                <a:t>Decision </a:t>
              </a:r>
              <a:endParaRPr lang="en-US" sz="1050" b="1" dirty="0">
                <a:solidFill>
                  <a:srgbClr val="161645"/>
                </a:solidFill>
                <a:latin typeface="+mn-lt"/>
              </a:endParaRPr>
            </a:p>
            <a:p>
              <a:pPr algn="ctr" eaLnBrk="1" fontAlgn="auto" hangingPunct="1">
                <a:spcBef>
                  <a:spcPts val="0"/>
                </a:spcBef>
                <a:spcAft>
                  <a:spcPts val="0"/>
                </a:spcAft>
              </a:pPr>
              <a:r>
                <a:rPr lang="en-US" sz="1050" b="1" dirty="0">
                  <a:solidFill>
                    <a:srgbClr val="161645"/>
                  </a:solidFill>
                  <a:latin typeface="+mn-lt"/>
                </a:rPr>
                <a:t> </a:t>
              </a:r>
            </a:p>
            <a:p>
              <a:pPr algn="ctr" eaLnBrk="1" fontAlgn="auto" hangingPunct="1">
                <a:spcBef>
                  <a:spcPts val="0"/>
                </a:spcBef>
                <a:spcAft>
                  <a:spcPts val="0"/>
                </a:spcAft>
              </a:pPr>
              <a:endParaRPr lang="en-US" sz="1050" b="1" u="sng" dirty="0">
                <a:solidFill>
                  <a:srgbClr val="161645"/>
                </a:solidFill>
                <a:latin typeface="+mn-lt"/>
              </a:endParaRPr>
            </a:p>
            <a:p>
              <a:pPr algn="ctr" eaLnBrk="1" fontAlgn="auto" hangingPunct="1">
                <a:spcBef>
                  <a:spcPts val="0"/>
                </a:spcBef>
                <a:spcAft>
                  <a:spcPts val="0"/>
                </a:spcAft>
              </a:pPr>
              <a:r>
                <a:rPr lang="en-US" sz="1050" b="1" u="sng" dirty="0">
                  <a:solidFill>
                    <a:srgbClr val="161645"/>
                  </a:solidFill>
                  <a:latin typeface="+mn-lt"/>
                </a:rPr>
                <a:t>Deposits</a:t>
              </a:r>
            </a:p>
            <a:p>
              <a:pPr algn="ctr" eaLnBrk="1" fontAlgn="auto" hangingPunct="1">
                <a:spcBef>
                  <a:spcPts val="0"/>
                </a:spcBef>
                <a:spcAft>
                  <a:spcPts val="0"/>
                </a:spcAft>
              </a:pPr>
              <a:r>
                <a:rPr lang="en-US" sz="1050" b="1" dirty="0">
                  <a:solidFill>
                    <a:srgbClr val="161645"/>
                  </a:solidFill>
                  <a:latin typeface="+mn-lt"/>
                </a:rPr>
                <a:t>Early Decision</a:t>
              </a:r>
            </a:p>
            <a:p>
              <a:pPr algn="ctr" eaLnBrk="1" fontAlgn="auto" hangingPunct="1">
                <a:spcBef>
                  <a:spcPts val="0"/>
                </a:spcBef>
                <a:spcAft>
                  <a:spcPts val="0"/>
                </a:spcAft>
              </a:pPr>
              <a:endParaRPr lang="en-US" sz="1050" b="1" dirty="0">
                <a:solidFill>
                  <a:srgbClr val="161645"/>
                </a:solidFill>
                <a:latin typeface="+mn-lt"/>
              </a:endParaRPr>
            </a:p>
            <a:p>
              <a:pPr algn="ctr" eaLnBrk="1" fontAlgn="auto" hangingPunct="1">
                <a:spcBef>
                  <a:spcPts val="0"/>
                </a:spcBef>
                <a:spcAft>
                  <a:spcPts val="0"/>
                </a:spcAft>
              </a:pPr>
              <a:br>
                <a:rPr lang="en-US" sz="1050" b="1" dirty="0">
                  <a:solidFill>
                    <a:srgbClr val="161645"/>
                  </a:solidFill>
                  <a:latin typeface="+mn-lt"/>
                </a:rPr>
              </a:br>
              <a:endParaRPr lang="en-US" sz="900" dirty="0">
                <a:solidFill>
                  <a:prstClr val="black"/>
                </a:solidFill>
                <a:latin typeface="+mn-lt"/>
              </a:endParaRPr>
            </a:p>
          </p:txBody>
        </p:sp>
        <p:sp>
          <p:nvSpPr>
            <p:cNvPr id="52238" name="TextBox 36"/>
            <p:cNvSpPr txBox="1">
              <a:spLocks noChangeArrowheads="1"/>
            </p:cNvSpPr>
            <p:nvPr/>
          </p:nvSpPr>
          <p:spPr bwMode="auto">
            <a:xfrm>
              <a:off x="5325408" y="2827132"/>
              <a:ext cx="1309793" cy="2402205"/>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sz="1050" b="1" u="sng" dirty="0">
                  <a:solidFill>
                    <a:srgbClr val="161645"/>
                  </a:solidFill>
                </a:rPr>
                <a:t>CSS Profile </a:t>
              </a:r>
            </a:p>
            <a:p>
              <a:pPr algn="ctr" eaLnBrk="1" fontAlgn="auto" hangingPunct="1">
                <a:spcBef>
                  <a:spcPts val="0"/>
                </a:spcBef>
                <a:spcAft>
                  <a:spcPts val="0"/>
                </a:spcAft>
              </a:pPr>
              <a:r>
                <a:rPr lang="en-US" sz="1050" b="1" dirty="0">
                  <a:solidFill>
                    <a:srgbClr val="161645"/>
                  </a:solidFill>
                  <a:latin typeface="+mn-lt"/>
                </a:rPr>
                <a:t>Regular Decision</a:t>
              </a:r>
            </a:p>
            <a:p>
              <a:pPr algn="ctr" eaLnBrk="1" fontAlgn="auto" hangingPunct="1">
                <a:spcBef>
                  <a:spcPts val="0"/>
                </a:spcBef>
                <a:spcAft>
                  <a:spcPts val="0"/>
                </a:spcAft>
              </a:pPr>
              <a:endParaRPr lang="en-US" sz="1050" b="1" dirty="0">
                <a:solidFill>
                  <a:srgbClr val="161645"/>
                </a:solidFill>
                <a:latin typeface="+mn-lt"/>
              </a:endParaRPr>
            </a:p>
            <a:p>
              <a:pPr algn="ctr" eaLnBrk="1" fontAlgn="auto" hangingPunct="1">
                <a:spcBef>
                  <a:spcPts val="0"/>
                </a:spcBef>
                <a:spcAft>
                  <a:spcPts val="0"/>
                </a:spcAft>
              </a:pPr>
              <a:r>
                <a:rPr lang="en-US" sz="1050" b="1" u="sng" dirty="0">
                  <a:solidFill>
                    <a:srgbClr val="161645"/>
                  </a:solidFill>
                  <a:latin typeface="+mn-lt"/>
                </a:rPr>
                <a:t>FAFSA</a:t>
              </a:r>
              <a:r>
                <a:rPr lang="en-US" sz="1050" b="1" dirty="0">
                  <a:solidFill>
                    <a:srgbClr val="161645"/>
                  </a:solidFill>
                  <a:latin typeface="+mn-lt"/>
                </a:rPr>
                <a:t> Priority Submission Deadline</a:t>
              </a:r>
            </a:p>
            <a:p>
              <a:pPr algn="ctr" eaLnBrk="1" fontAlgn="auto" hangingPunct="1">
                <a:spcBef>
                  <a:spcPts val="0"/>
                </a:spcBef>
                <a:spcAft>
                  <a:spcPts val="0"/>
                </a:spcAft>
              </a:pPr>
              <a:endParaRPr lang="en-US" sz="900" b="1" dirty="0">
                <a:solidFill>
                  <a:srgbClr val="161645"/>
                </a:solidFill>
                <a:latin typeface="+mn-lt"/>
              </a:endParaRPr>
            </a:p>
            <a:p>
              <a:pPr algn="ctr" eaLnBrk="1" fontAlgn="auto" hangingPunct="1">
                <a:spcBef>
                  <a:spcPts val="0"/>
                </a:spcBef>
                <a:spcAft>
                  <a:spcPts val="0"/>
                </a:spcAft>
              </a:pPr>
              <a:endParaRPr lang="en-US" sz="900" b="1" dirty="0">
                <a:solidFill>
                  <a:srgbClr val="161645"/>
                </a:solidFill>
                <a:latin typeface="+mn-lt"/>
              </a:endParaRPr>
            </a:p>
            <a:p>
              <a:pPr algn="ctr" eaLnBrk="1" fontAlgn="auto" hangingPunct="1">
                <a:spcBef>
                  <a:spcPts val="0"/>
                </a:spcBef>
                <a:spcAft>
                  <a:spcPts val="0"/>
                </a:spcAft>
              </a:pPr>
              <a:endParaRPr lang="en-US" sz="900" dirty="0">
                <a:solidFill>
                  <a:prstClr val="black"/>
                </a:solidFill>
                <a:latin typeface="+mn-lt"/>
              </a:endParaRPr>
            </a:p>
          </p:txBody>
        </p:sp>
        <p:sp>
          <p:nvSpPr>
            <p:cNvPr id="52239" name="TextBox 36"/>
            <p:cNvSpPr txBox="1">
              <a:spLocks noChangeArrowheads="1"/>
            </p:cNvSpPr>
            <p:nvPr/>
          </p:nvSpPr>
          <p:spPr bwMode="auto">
            <a:xfrm>
              <a:off x="6781800" y="2827132"/>
              <a:ext cx="1219200" cy="1385887"/>
            </a:xfrm>
            <a:prstGeom prst="rect">
              <a:avLst/>
            </a:prstGeom>
            <a:noFill/>
            <a:ln w="9525">
              <a:noFill/>
              <a:miter lim="800000"/>
              <a:headEnd/>
              <a:tailEnd/>
            </a:ln>
          </p:spPr>
          <p:txBody>
            <a:bodyPr>
              <a:spAutoFit/>
            </a:bodyPr>
            <a:lstStyle/>
            <a:p>
              <a:pPr algn="ctr" eaLnBrk="1" fontAlgn="auto" hangingPunct="1">
                <a:spcBef>
                  <a:spcPts val="0"/>
                </a:spcBef>
                <a:spcAft>
                  <a:spcPts val="0"/>
                </a:spcAft>
              </a:pPr>
              <a:r>
                <a:rPr lang="en-US" sz="1050" b="1" u="sng" dirty="0">
                  <a:solidFill>
                    <a:srgbClr val="161645"/>
                  </a:solidFill>
                  <a:latin typeface="+mn-lt"/>
                </a:rPr>
                <a:t>Deposits </a:t>
              </a:r>
            </a:p>
            <a:p>
              <a:pPr algn="ctr" eaLnBrk="1" fontAlgn="auto" hangingPunct="1">
                <a:spcBef>
                  <a:spcPts val="0"/>
                </a:spcBef>
                <a:spcAft>
                  <a:spcPts val="0"/>
                </a:spcAft>
              </a:pPr>
              <a:r>
                <a:rPr lang="en-US" sz="1050" b="1" dirty="0">
                  <a:solidFill>
                    <a:srgbClr val="161645"/>
                  </a:solidFill>
                  <a:latin typeface="+mn-lt"/>
                </a:rPr>
                <a:t>Early Action &amp; Regular Decision</a:t>
              </a:r>
              <a:endParaRPr lang="en-US" sz="900" b="1" dirty="0">
                <a:solidFill>
                  <a:srgbClr val="161645"/>
                </a:solidFill>
                <a:latin typeface="+mn-lt"/>
              </a:endParaRPr>
            </a:p>
            <a:p>
              <a:pPr algn="ctr" eaLnBrk="1" fontAlgn="auto" hangingPunct="1">
                <a:spcBef>
                  <a:spcPts val="0"/>
                </a:spcBef>
                <a:spcAft>
                  <a:spcPts val="0"/>
                </a:spcAft>
              </a:pPr>
              <a:endParaRPr lang="en-US" sz="900" dirty="0">
                <a:solidFill>
                  <a:prstClr val="black"/>
                </a:solidFill>
                <a:latin typeface="+mn-lt"/>
              </a:endParaRPr>
            </a:p>
          </p:txBody>
        </p:sp>
      </p:grpSp>
      <p:sp>
        <p:nvSpPr>
          <p:cNvPr id="33" name="Rectangle 9"/>
          <p:cNvSpPr>
            <a:spLocks noChangeArrowheads="1"/>
          </p:cNvSpPr>
          <p:nvPr/>
        </p:nvSpPr>
        <p:spPr bwMode="auto">
          <a:xfrm>
            <a:off x="-2" y="4752975"/>
            <a:ext cx="8048627" cy="400050"/>
          </a:xfrm>
          <a:prstGeom prst="rect">
            <a:avLst/>
          </a:prstGeom>
          <a:solidFill>
            <a:srgbClr val="003366">
              <a:alpha val="84000"/>
            </a:srgbClr>
          </a:solidFill>
          <a:ln w="9525">
            <a:noFill/>
            <a:round/>
            <a:headEnd/>
            <a:tailEnd/>
          </a:ln>
        </p:spPr>
        <p:txBody>
          <a:bodyPr/>
          <a:lstStyle/>
          <a:p>
            <a:pPr eaLnBrk="1" fontAlgn="auto" hangingPunct="1">
              <a:spcBef>
                <a:spcPts val="0"/>
              </a:spcBef>
              <a:spcAft>
                <a:spcPts val="0"/>
              </a:spcAft>
              <a:defRPr/>
            </a:pPr>
            <a:endParaRPr lang="en-US" sz="1350" dirty="0">
              <a:solidFill>
                <a:prstClr val="black"/>
              </a:solidFill>
              <a:latin typeface="Calibri"/>
              <a:ea typeface="+mn-ea"/>
            </a:endParaRPr>
          </a:p>
        </p:txBody>
      </p:sp>
      <p:sp>
        <p:nvSpPr>
          <p:cNvPr id="34" name="Rectangle 7"/>
          <p:cNvSpPr>
            <a:spLocks noChangeArrowheads="1"/>
          </p:cNvSpPr>
          <p:nvPr/>
        </p:nvSpPr>
        <p:spPr bwMode="auto">
          <a:xfrm>
            <a:off x="1374961" y="4792436"/>
            <a:ext cx="6502679" cy="265457"/>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sz="1125" b="1" dirty="0">
                <a:solidFill>
                  <a:srgbClr val="FFFFFF"/>
                </a:solidFill>
                <a:latin typeface="+mn-lt"/>
              </a:rPr>
              <a:t>Two-step process: The CSS Profile and FAFSA are required for the most financial aid.</a:t>
            </a:r>
          </a:p>
        </p:txBody>
      </p:sp>
    </p:spTree>
    <p:extLst>
      <p:ext uri="{BB962C8B-B14F-4D97-AF65-F5344CB8AC3E}">
        <p14:creationId xmlns:p14="http://schemas.microsoft.com/office/powerpoint/2010/main" val="38077921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additive="base">
                                        <p:cTn id="7" dur="1000"/>
                                        <p:tgtEl>
                                          <p:spTgt spid="52227"/>
                                        </p:tgtEl>
                                        <p:attrNameLst>
                                          <p:attrName>ppt_y</p:attrName>
                                        </p:attrNameLst>
                                      </p:cBhvr>
                                      <p:tavLst>
                                        <p:tav tm="0">
                                          <p:val>
                                            <p:strVal val="#ppt_y-#ppt_h*1.125000"/>
                                          </p:val>
                                        </p:tav>
                                        <p:tav tm="100000">
                                          <p:val>
                                            <p:strVal val="#ppt_y"/>
                                          </p:val>
                                        </p:tav>
                                      </p:tavLst>
                                    </p:anim>
                                    <p:animEffect transition="in" filter="wipe(down)">
                                      <p:cBhvr>
                                        <p:cTn id="8" dur="1000"/>
                                        <p:tgtEl>
                                          <p:spTgt spid="52227"/>
                                        </p:tgtEl>
                                      </p:cBhvr>
                                    </p:animEffect>
                                  </p:childTnLst>
                                </p:cTn>
                              </p:par>
                            </p:childTnLst>
                          </p:cTn>
                        </p:par>
                        <p:par>
                          <p:cTn id="9" fill="hold">
                            <p:stCondLst>
                              <p:cond delay="1000"/>
                            </p:stCondLst>
                            <p:childTnLst>
                              <p:par>
                                <p:cTn id="10" presetID="55"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6_LeBow-Hall-Market.jpg"/>
          <p:cNvPicPr>
            <a:picLocks noChangeAspect="1"/>
          </p:cNvPicPr>
          <p:nvPr/>
        </p:nvPicPr>
        <p:blipFill rotWithShape="1">
          <a:blip r:embed="rId3" cstate="email">
            <a:extLst>
              <a:ext uri="{28A0092B-C50C-407E-A947-70E740481C1C}">
                <a14:useLocalDpi xmlns:a14="http://schemas.microsoft.com/office/drawing/2010/main"/>
              </a:ext>
            </a:extLst>
          </a:blip>
          <a:srcRect t="16453" b="5555"/>
          <a:stretch/>
        </p:blipFill>
        <p:spPr>
          <a:xfrm>
            <a:off x="0" y="-115462"/>
            <a:ext cx="9143999" cy="5264578"/>
          </a:xfrm>
          <a:prstGeom prst="rect">
            <a:avLst/>
          </a:prstGeom>
        </p:spPr>
      </p:pic>
      <p:sp>
        <p:nvSpPr>
          <p:cNvPr id="52227" name="Rectangle 4"/>
          <p:cNvSpPr>
            <a:spLocks noChangeArrowheads="1"/>
          </p:cNvSpPr>
          <p:nvPr/>
        </p:nvSpPr>
        <p:spPr bwMode="auto">
          <a:xfrm>
            <a:off x="0" y="-115463"/>
            <a:ext cx="9144000" cy="5258963"/>
          </a:xfrm>
          <a:prstGeom prst="rect">
            <a:avLst/>
          </a:prstGeom>
          <a:solidFill>
            <a:srgbClr val="003366">
              <a:alpha val="87000"/>
            </a:srgbClr>
          </a:solidFill>
          <a:ln w="9525">
            <a:noFill/>
            <a:round/>
            <a:headEnd/>
            <a:tailEnd/>
          </a:ln>
        </p:spPr>
        <p:txBody>
          <a:bodyPr/>
          <a:lstStyle/>
          <a:p>
            <a:endParaRPr lang="en-US" sz="1800" dirty="0">
              <a:solidFill>
                <a:schemeClr val="accent6">
                  <a:lumMod val="50000"/>
                </a:schemeClr>
              </a:solidFill>
            </a:endParaRPr>
          </a:p>
        </p:txBody>
      </p:sp>
      <p:sp>
        <p:nvSpPr>
          <p:cNvPr id="52228" name="TextBox 4"/>
          <p:cNvSpPr txBox="1">
            <a:spLocks noChangeArrowheads="1"/>
          </p:cNvSpPr>
          <p:nvPr/>
        </p:nvSpPr>
        <p:spPr bwMode="auto">
          <a:xfrm>
            <a:off x="-1200150" y="2286000"/>
            <a:ext cx="184731" cy="369332"/>
          </a:xfrm>
          <a:prstGeom prst="rect">
            <a:avLst/>
          </a:prstGeom>
          <a:noFill/>
          <a:ln w="9525">
            <a:noFill/>
            <a:miter lim="800000"/>
            <a:headEnd/>
            <a:tailEnd/>
          </a:ln>
        </p:spPr>
        <p:txBody>
          <a:bodyPr wrap="none">
            <a:spAutoFit/>
          </a:bodyPr>
          <a:lstStyle/>
          <a:p>
            <a:endParaRPr lang="en-US" sz="1800" dirty="0"/>
          </a:p>
        </p:txBody>
      </p:sp>
      <p:sp>
        <p:nvSpPr>
          <p:cNvPr id="52230" name="Rectangle 20"/>
          <p:cNvSpPr>
            <a:spLocks noChangeArrowheads="1"/>
          </p:cNvSpPr>
          <p:nvPr/>
        </p:nvSpPr>
        <p:spPr bwMode="auto">
          <a:xfrm>
            <a:off x="-1" y="308372"/>
            <a:ext cx="3481569" cy="476250"/>
          </a:xfrm>
          <a:prstGeom prst="rect">
            <a:avLst/>
          </a:prstGeom>
          <a:solidFill>
            <a:srgbClr val="000000">
              <a:alpha val="35000"/>
            </a:srgbClr>
          </a:solidFill>
          <a:ln w="9525">
            <a:noFill/>
            <a:round/>
            <a:headEnd/>
            <a:tailEnd/>
          </a:ln>
        </p:spPr>
        <p:txBody>
          <a:bodyPr/>
          <a:lstStyle/>
          <a:p>
            <a:endParaRPr lang="en-US" sz="1800" dirty="0">
              <a:solidFill>
                <a:schemeClr val="accent6">
                  <a:lumMod val="50000"/>
                </a:schemeClr>
              </a:solidFill>
            </a:endParaRPr>
          </a:p>
        </p:txBody>
      </p:sp>
      <p:sp>
        <p:nvSpPr>
          <p:cNvPr id="52231" name="Title 1"/>
          <p:cNvSpPr>
            <a:spLocks noGrp="1"/>
          </p:cNvSpPr>
          <p:nvPr>
            <p:ph type="title"/>
          </p:nvPr>
        </p:nvSpPr>
        <p:spPr>
          <a:xfrm>
            <a:off x="299579" y="-9525"/>
            <a:ext cx="5394722" cy="1143000"/>
          </a:xfrm>
        </p:spPr>
        <p:txBody>
          <a:bodyPr/>
          <a:lstStyle/>
          <a:p>
            <a:pPr eaLnBrk="1" hangingPunct="1"/>
            <a:r>
              <a:rPr lang="en-US" sz="1500" dirty="0">
                <a:solidFill>
                  <a:srgbClr val="FFFFFF"/>
                </a:solidFill>
              </a:rPr>
              <a:t>Transfer Admission Deadlines</a:t>
            </a:r>
          </a:p>
        </p:txBody>
      </p:sp>
      <p:grpSp>
        <p:nvGrpSpPr>
          <p:cNvPr id="9" name="Group 8"/>
          <p:cNvGrpSpPr/>
          <p:nvPr/>
        </p:nvGrpSpPr>
        <p:grpSpPr>
          <a:xfrm>
            <a:off x="1819276" y="1272778"/>
            <a:ext cx="5488781" cy="2376488"/>
            <a:chOff x="901700" y="1697038"/>
            <a:chExt cx="7318375" cy="3168650"/>
          </a:xfrm>
        </p:grpSpPr>
        <p:grpSp>
          <p:nvGrpSpPr>
            <p:cNvPr id="2" name="Group 42"/>
            <p:cNvGrpSpPr>
              <a:grpSpLocks/>
            </p:cNvGrpSpPr>
            <p:nvPr/>
          </p:nvGrpSpPr>
          <p:grpSpPr bwMode="auto">
            <a:xfrm>
              <a:off x="901700" y="1697038"/>
              <a:ext cx="5273675" cy="3159125"/>
              <a:chOff x="304800" y="1697574"/>
              <a:chExt cx="5026867" cy="3159125"/>
            </a:xfrm>
          </p:grpSpPr>
          <p:sp>
            <p:nvSpPr>
              <p:cNvPr id="8" name="Rectangle 5"/>
              <p:cNvSpPr>
                <a:spLocks noChangeArrowheads="1"/>
              </p:cNvSpPr>
              <p:nvPr/>
            </p:nvSpPr>
            <p:spPr bwMode="auto">
              <a:xfrm>
                <a:off x="304800" y="1705511"/>
                <a:ext cx="1219200" cy="3143250"/>
              </a:xfrm>
              <a:prstGeom prst="rect">
                <a:avLst/>
              </a:prstGeom>
              <a:solidFill>
                <a:srgbClr val="FFFFFF">
                  <a:alpha val="74901"/>
                </a:srgbClr>
              </a:solidFill>
              <a:ln w="9525">
                <a:noFill/>
                <a:round/>
                <a:headEnd/>
                <a:tailEnd/>
              </a:ln>
              <a:effectLst>
                <a:reflection blurRad="6350" stA="52000" endA="300" endPos="35000" dir="5400000" sy="-100000" algn="bl" rotWithShape="0"/>
              </a:effectLst>
            </p:spPr>
            <p:txBody>
              <a:bodyPr/>
              <a:lstStyle/>
              <a:p>
                <a:pPr>
                  <a:defRPr/>
                </a:pPr>
                <a:endParaRPr lang="en-US" sz="1800" dirty="0">
                  <a:ea typeface="+mn-ea"/>
                </a:endParaRPr>
              </a:p>
            </p:txBody>
          </p:sp>
          <p:sp>
            <p:nvSpPr>
              <p:cNvPr id="12" name="Rectangle 5"/>
              <p:cNvSpPr>
                <a:spLocks noChangeArrowheads="1"/>
              </p:cNvSpPr>
              <p:nvPr/>
            </p:nvSpPr>
            <p:spPr bwMode="auto">
              <a:xfrm>
                <a:off x="2217672" y="1713449"/>
                <a:ext cx="1219200" cy="3143250"/>
              </a:xfrm>
              <a:prstGeom prst="rect">
                <a:avLst/>
              </a:prstGeom>
              <a:solidFill>
                <a:srgbClr val="FFFFFF">
                  <a:alpha val="74901"/>
                </a:srgbClr>
              </a:solidFill>
              <a:ln w="9525">
                <a:noFill/>
                <a:round/>
                <a:headEnd/>
                <a:tailEnd/>
              </a:ln>
              <a:effectLst>
                <a:reflection blurRad="6350" stA="52000" endA="300" endPos="35000" dir="5400000" sy="-100000" algn="bl" rotWithShape="0"/>
              </a:effectLst>
            </p:spPr>
            <p:txBody>
              <a:bodyPr/>
              <a:lstStyle/>
              <a:p>
                <a:pPr>
                  <a:defRPr/>
                </a:pPr>
                <a:endParaRPr lang="en-US" sz="1800" dirty="0">
                  <a:ea typeface="+mn-ea"/>
                </a:endParaRPr>
              </a:p>
            </p:txBody>
          </p:sp>
          <p:sp>
            <p:nvSpPr>
              <p:cNvPr id="14" name="Rectangle 5"/>
              <p:cNvSpPr>
                <a:spLocks noChangeArrowheads="1"/>
              </p:cNvSpPr>
              <p:nvPr/>
            </p:nvSpPr>
            <p:spPr bwMode="auto">
              <a:xfrm>
                <a:off x="4112467" y="1697574"/>
                <a:ext cx="1219200" cy="3143250"/>
              </a:xfrm>
              <a:prstGeom prst="rect">
                <a:avLst/>
              </a:prstGeom>
              <a:solidFill>
                <a:srgbClr val="FFFFFF">
                  <a:alpha val="74901"/>
                </a:srgbClr>
              </a:solidFill>
              <a:ln w="9525">
                <a:noFill/>
                <a:round/>
                <a:headEnd/>
                <a:tailEnd/>
              </a:ln>
              <a:effectLst>
                <a:reflection blurRad="6350" stA="52000" endA="300" endPos="35000" dir="5400000" sy="-100000" algn="bl" rotWithShape="0"/>
              </a:effectLst>
            </p:spPr>
            <p:txBody>
              <a:bodyPr/>
              <a:lstStyle/>
              <a:p>
                <a:pPr>
                  <a:defRPr/>
                </a:pPr>
                <a:endParaRPr lang="en-US" sz="1800" dirty="0">
                  <a:ea typeface="+mn-ea"/>
                </a:endParaRPr>
              </a:p>
            </p:txBody>
          </p:sp>
        </p:grpSp>
        <p:sp>
          <p:nvSpPr>
            <p:cNvPr id="51" name="Rectangle 5"/>
            <p:cNvSpPr>
              <a:spLocks noChangeArrowheads="1"/>
            </p:cNvSpPr>
            <p:nvPr/>
          </p:nvSpPr>
          <p:spPr bwMode="auto">
            <a:xfrm>
              <a:off x="6941015" y="1722438"/>
              <a:ext cx="1279060" cy="3143250"/>
            </a:xfrm>
            <a:prstGeom prst="rect">
              <a:avLst/>
            </a:prstGeom>
            <a:solidFill>
              <a:srgbClr val="FFFFFF">
                <a:alpha val="74901"/>
              </a:srgbClr>
            </a:solidFill>
            <a:ln w="9525">
              <a:noFill/>
              <a:round/>
              <a:headEnd/>
              <a:tailEnd/>
            </a:ln>
            <a:effectLst>
              <a:reflection blurRad="6350" stA="52000" endA="300" endPos="35000" dir="5400000" sy="-100000" algn="bl" rotWithShape="0"/>
            </a:effectLst>
          </p:spPr>
          <p:txBody>
            <a:bodyPr/>
            <a:lstStyle/>
            <a:p>
              <a:pPr>
                <a:defRPr/>
              </a:pPr>
              <a:endParaRPr lang="en-US" sz="1800" dirty="0">
                <a:ea typeface="+mn-ea"/>
              </a:endParaRPr>
            </a:p>
          </p:txBody>
        </p:sp>
      </p:grpSp>
      <p:grpSp>
        <p:nvGrpSpPr>
          <p:cNvPr id="6" name="Group 5"/>
          <p:cNvGrpSpPr/>
          <p:nvPr/>
        </p:nvGrpSpPr>
        <p:grpSpPr>
          <a:xfrm>
            <a:off x="1762125" y="1193185"/>
            <a:ext cx="5599019" cy="1561526"/>
            <a:chOff x="825500" y="1590913"/>
            <a:chExt cx="7465358" cy="2082034"/>
          </a:xfrm>
        </p:grpSpPr>
        <p:grpSp>
          <p:nvGrpSpPr>
            <p:cNvPr id="3" name="Group 36"/>
            <p:cNvGrpSpPr>
              <a:grpSpLocks/>
            </p:cNvGrpSpPr>
            <p:nvPr/>
          </p:nvGrpSpPr>
          <p:grpSpPr bwMode="auto">
            <a:xfrm>
              <a:off x="825500" y="1590913"/>
              <a:ext cx="5308601" cy="1551374"/>
              <a:chOff x="977899" y="1634503"/>
              <a:chExt cx="5308561" cy="1550682"/>
            </a:xfrm>
          </p:grpSpPr>
          <p:sp>
            <p:nvSpPr>
              <p:cNvPr id="52240" name="TextBox 18"/>
              <p:cNvSpPr txBox="1">
                <a:spLocks noChangeArrowheads="1"/>
              </p:cNvSpPr>
              <p:nvPr/>
            </p:nvSpPr>
            <p:spPr bwMode="auto">
              <a:xfrm>
                <a:off x="977899" y="1647199"/>
                <a:ext cx="1299870" cy="1230557"/>
              </a:xfrm>
              <a:prstGeom prst="rect">
                <a:avLst/>
              </a:prstGeom>
              <a:noFill/>
              <a:ln w="9525">
                <a:noFill/>
                <a:miter lim="800000"/>
                <a:headEnd/>
                <a:tailEnd/>
              </a:ln>
            </p:spPr>
            <p:txBody>
              <a:bodyPr wrap="square">
                <a:spAutoFit/>
              </a:bodyPr>
              <a:lstStyle/>
              <a:p>
                <a:pPr algn="ctr"/>
                <a:r>
                  <a:rPr lang="en-US" sz="5400" dirty="0">
                    <a:solidFill>
                      <a:srgbClr val="003366"/>
                    </a:solidFill>
                  </a:rPr>
                  <a:t>15</a:t>
                </a:r>
              </a:p>
            </p:txBody>
          </p:sp>
          <p:sp>
            <p:nvSpPr>
              <p:cNvPr id="52241" name="TextBox 19"/>
              <p:cNvSpPr txBox="1">
                <a:spLocks noChangeArrowheads="1"/>
              </p:cNvSpPr>
              <p:nvPr/>
            </p:nvSpPr>
            <p:spPr bwMode="auto">
              <a:xfrm>
                <a:off x="3021179" y="1640002"/>
                <a:ext cx="1272133" cy="1230557"/>
              </a:xfrm>
              <a:prstGeom prst="rect">
                <a:avLst/>
              </a:prstGeom>
              <a:noFill/>
              <a:ln w="9525">
                <a:noFill/>
                <a:miter lim="800000"/>
                <a:headEnd/>
                <a:tailEnd/>
              </a:ln>
            </p:spPr>
            <p:txBody>
              <a:bodyPr wrap="none">
                <a:spAutoFit/>
              </a:bodyPr>
              <a:lstStyle/>
              <a:p>
                <a:pPr algn="ctr"/>
                <a:r>
                  <a:rPr lang="en-US" sz="5400" dirty="0">
                    <a:solidFill>
                      <a:srgbClr val="003366"/>
                    </a:solidFill>
                  </a:rPr>
                  <a:t>15</a:t>
                </a:r>
              </a:p>
            </p:txBody>
          </p:sp>
          <p:sp>
            <p:nvSpPr>
              <p:cNvPr id="52242" name="TextBox 24"/>
              <p:cNvSpPr txBox="1">
                <a:spLocks noChangeArrowheads="1"/>
              </p:cNvSpPr>
              <p:nvPr/>
            </p:nvSpPr>
            <p:spPr bwMode="auto">
              <a:xfrm>
                <a:off x="1035764" y="2631435"/>
                <a:ext cx="1250227" cy="553750"/>
              </a:xfrm>
              <a:prstGeom prst="rect">
                <a:avLst/>
              </a:prstGeom>
              <a:noFill/>
              <a:ln w="9525">
                <a:noFill/>
                <a:miter lim="800000"/>
                <a:headEnd/>
                <a:tailEnd/>
              </a:ln>
            </p:spPr>
            <p:txBody>
              <a:bodyPr wrap="square">
                <a:spAutoFit/>
              </a:bodyPr>
              <a:lstStyle/>
              <a:p>
                <a:pPr algn="ctr"/>
                <a:r>
                  <a:rPr lang="en-US" sz="2100" dirty="0">
                    <a:solidFill>
                      <a:srgbClr val="003366"/>
                    </a:solidFill>
                  </a:rPr>
                  <a:t>April</a:t>
                </a:r>
              </a:p>
            </p:txBody>
          </p:sp>
          <p:sp>
            <p:nvSpPr>
              <p:cNvPr id="52243" name="TextBox 25"/>
              <p:cNvSpPr txBox="1">
                <a:spLocks noChangeArrowheads="1"/>
              </p:cNvSpPr>
              <p:nvPr/>
            </p:nvSpPr>
            <p:spPr bwMode="auto">
              <a:xfrm>
                <a:off x="3113165" y="2624238"/>
                <a:ext cx="1242908" cy="553750"/>
              </a:xfrm>
              <a:prstGeom prst="rect">
                <a:avLst/>
              </a:prstGeom>
              <a:noFill/>
              <a:ln w="9525">
                <a:noFill/>
                <a:miter lim="800000"/>
                <a:headEnd/>
                <a:tailEnd/>
              </a:ln>
            </p:spPr>
            <p:txBody>
              <a:bodyPr wrap="square">
                <a:spAutoFit/>
              </a:bodyPr>
              <a:lstStyle/>
              <a:p>
                <a:pPr algn="ctr"/>
                <a:r>
                  <a:rPr lang="en-US" sz="2100" dirty="0">
                    <a:solidFill>
                      <a:srgbClr val="003366"/>
                    </a:solidFill>
                  </a:rPr>
                  <a:t>Nov</a:t>
                </a:r>
              </a:p>
            </p:txBody>
          </p:sp>
          <p:sp>
            <p:nvSpPr>
              <p:cNvPr id="52246" name="TextBox 22"/>
              <p:cNvSpPr txBox="1">
                <a:spLocks noChangeArrowheads="1"/>
              </p:cNvSpPr>
              <p:nvPr/>
            </p:nvSpPr>
            <p:spPr bwMode="auto">
              <a:xfrm>
                <a:off x="4945856" y="1634503"/>
                <a:ext cx="1269928" cy="1230557"/>
              </a:xfrm>
              <a:prstGeom prst="rect">
                <a:avLst/>
              </a:prstGeom>
              <a:noFill/>
              <a:ln w="9525">
                <a:noFill/>
                <a:miter lim="800000"/>
                <a:headEnd/>
                <a:tailEnd/>
              </a:ln>
            </p:spPr>
            <p:txBody>
              <a:bodyPr wrap="square">
                <a:spAutoFit/>
              </a:bodyPr>
              <a:lstStyle/>
              <a:p>
                <a:pPr algn="ctr"/>
                <a:r>
                  <a:rPr lang="en-US" sz="5400" dirty="0">
                    <a:solidFill>
                      <a:srgbClr val="003366"/>
                    </a:solidFill>
                  </a:rPr>
                  <a:t>15</a:t>
                </a:r>
              </a:p>
            </p:txBody>
          </p:sp>
          <p:sp>
            <p:nvSpPr>
              <p:cNvPr id="52247" name="TextBox 28"/>
              <p:cNvSpPr txBox="1">
                <a:spLocks noChangeArrowheads="1"/>
              </p:cNvSpPr>
              <p:nvPr/>
            </p:nvSpPr>
            <p:spPr bwMode="auto">
              <a:xfrm>
                <a:off x="5063629" y="2618741"/>
                <a:ext cx="1222831" cy="553750"/>
              </a:xfrm>
              <a:prstGeom prst="rect">
                <a:avLst/>
              </a:prstGeom>
              <a:noFill/>
              <a:ln w="9525">
                <a:noFill/>
                <a:miter lim="800000"/>
                <a:headEnd/>
                <a:tailEnd/>
              </a:ln>
            </p:spPr>
            <p:txBody>
              <a:bodyPr wrap="square">
                <a:spAutoFit/>
              </a:bodyPr>
              <a:lstStyle/>
              <a:p>
                <a:pPr algn="ctr"/>
                <a:r>
                  <a:rPr lang="en-US" sz="2100" dirty="0">
                    <a:solidFill>
                      <a:srgbClr val="003366"/>
                    </a:solidFill>
                  </a:rPr>
                  <a:t>Feb</a:t>
                </a:r>
              </a:p>
            </p:txBody>
          </p:sp>
        </p:grpSp>
        <p:sp>
          <p:nvSpPr>
            <p:cNvPr id="52" name="TextBox 28"/>
            <p:cNvSpPr txBox="1">
              <a:spLocks noChangeArrowheads="1"/>
            </p:cNvSpPr>
            <p:nvPr/>
          </p:nvSpPr>
          <p:spPr bwMode="auto">
            <a:xfrm>
              <a:off x="6877519" y="1826288"/>
              <a:ext cx="1413339" cy="1846659"/>
            </a:xfrm>
            <a:prstGeom prst="rect">
              <a:avLst/>
            </a:prstGeom>
            <a:noFill/>
            <a:ln w="9525">
              <a:noFill/>
              <a:miter lim="800000"/>
              <a:headEnd/>
              <a:tailEnd/>
            </a:ln>
          </p:spPr>
          <p:txBody>
            <a:bodyPr wrap="square">
              <a:spAutoFit/>
            </a:bodyPr>
            <a:lstStyle/>
            <a:p>
              <a:pPr algn="ctr"/>
              <a:r>
                <a:rPr lang="en-US" sz="2100" dirty="0">
                  <a:solidFill>
                    <a:srgbClr val="003366"/>
                  </a:solidFill>
                </a:rPr>
                <a:t>One month prior to term</a:t>
              </a:r>
            </a:p>
          </p:txBody>
        </p:sp>
      </p:grpSp>
      <p:grpSp>
        <p:nvGrpSpPr>
          <p:cNvPr id="7" name="Group 6"/>
          <p:cNvGrpSpPr/>
          <p:nvPr/>
        </p:nvGrpSpPr>
        <p:grpSpPr>
          <a:xfrm>
            <a:off x="1819274" y="2351291"/>
            <a:ext cx="5467352" cy="1223412"/>
            <a:chOff x="901699" y="3135056"/>
            <a:chExt cx="7289802" cy="1631215"/>
          </a:xfrm>
        </p:grpSpPr>
        <p:grpSp>
          <p:nvGrpSpPr>
            <p:cNvPr id="4" name="Group 38"/>
            <p:cNvGrpSpPr>
              <a:grpSpLocks/>
            </p:cNvGrpSpPr>
            <p:nvPr/>
          </p:nvGrpSpPr>
          <p:grpSpPr bwMode="auto">
            <a:xfrm>
              <a:off x="901699" y="3135056"/>
              <a:ext cx="5295901" cy="1631215"/>
              <a:chOff x="1048994" y="3134524"/>
              <a:chExt cx="5295901" cy="1632268"/>
            </a:xfrm>
          </p:grpSpPr>
          <p:sp>
            <p:nvSpPr>
              <p:cNvPr id="52235" name="TextBox 33"/>
              <p:cNvSpPr txBox="1">
                <a:spLocks noChangeArrowheads="1"/>
              </p:cNvSpPr>
              <p:nvPr/>
            </p:nvSpPr>
            <p:spPr bwMode="auto">
              <a:xfrm>
                <a:off x="1048994" y="3134524"/>
                <a:ext cx="1349377" cy="1632268"/>
              </a:xfrm>
              <a:prstGeom prst="rect">
                <a:avLst/>
              </a:prstGeom>
              <a:noFill/>
              <a:ln w="9525">
                <a:noFill/>
                <a:miter lim="800000"/>
                <a:headEnd/>
                <a:tailEnd/>
              </a:ln>
            </p:spPr>
            <p:txBody>
              <a:bodyPr wrap="square">
                <a:spAutoFit/>
              </a:bodyPr>
              <a:lstStyle/>
              <a:p>
                <a:pPr algn="ctr"/>
                <a:r>
                  <a:rPr lang="en-US" sz="1050" b="1" dirty="0">
                    <a:solidFill>
                      <a:srgbClr val="161645"/>
                    </a:solidFill>
                  </a:rPr>
                  <a:t>Priority</a:t>
                </a:r>
              </a:p>
              <a:p>
                <a:pPr algn="ctr"/>
                <a:r>
                  <a:rPr lang="en-US" sz="1050" b="1" dirty="0">
                    <a:solidFill>
                      <a:srgbClr val="161645"/>
                    </a:solidFill>
                  </a:rPr>
                  <a:t>Fall Term</a:t>
                </a:r>
              </a:p>
              <a:p>
                <a:pPr algn="ctr"/>
                <a:r>
                  <a:rPr lang="en-US" sz="1050" b="1" dirty="0">
                    <a:solidFill>
                      <a:srgbClr val="161645"/>
                    </a:solidFill>
                  </a:rPr>
                  <a:t>(September) Applications</a:t>
                </a:r>
              </a:p>
              <a:p>
                <a:pPr algn="ctr"/>
                <a:endParaRPr lang="en-US" sz="1050" b="1" dirty="0">
                  <a:solidFill>
                    <a:srgbClr val="161645"/>
                  </a:solidFill>
                </a:endParaRPr>
              </a:p>
              <a:p>
                <a:pPr algn="ctr"/>
                <a:r>
                  <a:rPr lang="en-US" sz="1050" b="1" dirty="0">
                    <a:solidFill>
                      <a:srgbClr val="161645"/>
                    </a:solidFill>
                  </a:rPr>
                  <a:t>Rolling </a:t>
                </a:r>
              </a:p>
              <a:p>
                <a:pPr algn="ctr"/>
                <a:r>
                  <a:rPr lang="en-US" sz="1050" b="1" dirty="0">
                    <a:solidFill>
                      <a:srgbClr val="161645"/>
                    </a:solidFill>
                  </a:rPr>
                  <a:t>Until Sept 1</a:t>
                </a:r>
                <a:endParaRPr lang="en-US" sz="900" dirty="0"/>
              </a:p>
            </p:txBody>
          </p:sp>
          <p:sp>
            <p:nvSpPr>
              <p:cNvPr id="52236" name="TextBox 34"/>
              <p:cNvSpPr txBox="1">
                <a:spLocks noChangeArrowheads="1"/>
              </p:cNvSpPr>
              <p:nvPr/>
            </p:nvSpPr>
            <p:spPr bwMode="auto">
              <a:xfrm>
                <a:off x="3068294" y="3199910"/>
                <a:ext cx="1326380" cy="1139508"/>
              </a:xfrm>
              <a:prstGeom prst="rect">
                <a:avLst/>
              </a:prstGeom>
              <a:noFill/>
              <a:ln w="9525">
                <a:noFill/>
                <a:miter lim="800000"/>
                <a:headEnd/>
                <a:tailEnd/>
              </a:ln>
            </p:spPr>
            <p:txBody>
              <a:bodyPr wrap="square">
                <a:spAutoFit/>
              </a:bodyPr>
              <a:lstStyle/>
              <a:p>
                <a:pPr algn="ctr"/>
                <a:r>
                  <a:rPr lang="en-US" sz="1050" b="1" dirty="0">
                    <a:solidFill>
                      <a:srgbClr val="161645"/>
                    </a:solidFill>
                  </a:rPr>
                  <a:t>Winter Term</a:t>
                </a:r>
              </a:p>
              <a:p>
                <a:pPr algn="ctr"/>
                <a:r>
                  <a:rPr lang="en-US" sz="1050" b="1" dirty="0">
                    <a:solidFill>
                      <a:srgbClr val="161645"/>
                    </a:solidFill>
                  </a:rPr>
                  <a:t>(January) Applications</a:t>
                </a:r>
              </a:p>
              <a:p>
                <a:pPr algn="ctr"/>
                <a:endParaRPr lang="en-US" sz="900" b="1" dirty="0">
                  <a:solidFill>
                    <a:srgbClr val="161645"/>
                  </a:solidFill>
                </a:endParaRPr>
              </a:p>
              <a:p>
                <a:pPr algn="ctr"/>
                <a:endParaRPr lang="en-US" sz="900" dirty="0"/>
              </a:p>
            </p:txBody>
          </p:sp>
          <p:sp>
            <p:nvSpPr>
              <p:cNvPr id="52238" name="TextBox 36"/>
              <p:cNvSpPr txBox="1">
                <a:spLocks noChangeArrowheads="1"/>
              </p:cNvSpPr>
              <p:nvPr/>
            </p:nvSpPr>
            <p:spPr bwMode="auto">
              <a:xfrm>
                <a:off x="4973295" y="3203683"/>
                <a:ext cx="1371600" cy="954723"/>
              </a:xfrm>
              <a:prstGeom prst="rect">
                <a:avLst/>
              </a:prstGeom>
              <a:noFill/>
              <a:ln w="9525">
                <a:noFill/>
                <a:miter lim="800000"/>
                <a:headEnd/>
                <a:tailEnd/>
              </a:ln>
            </p:spPr>
            <p:txBody>
              <a:bodyPr wrap="square">
                <a:spAutoFit/>
              </a:bodyPr>
              <a:lstStyle/>
              <a:p>
                <a:pPr algn="ctr"/>
                <a:r>
                  <a:rPr lang="en-US" sz="1050" b="1" dirty="0">
                    <a:solidFill>
                      <a:srgbClr val="161645"/>
                    </a:solidFill>
                  </a:rPr>
                  <a:t>Spring Term</a:t>
                </a:r>
              </a:p>
              <a:p>
                <a:pPr algn="ctr"/>
                <a:r>
                  <a:rPr lang="en-US" sz="1050" b="1" dirty="0">
                    <a:solidFill>
                      <a:srgbClr val="161645"/>
                    </a:solidFill>
                  </a:rPr>
                  <a:t>(April)</a:t>
                </a:r>
              </a:p>
              <a:p>
                <a:pPr algn="ctr"/>
                <a:r>
                  <a:rPr lang="en-US" sz="1050" b="1" dirty="0">
                    <a:solidFill>
                      <a:srgbClr val="161645"/>
                    </a:solidFill>
                  </a:rPr>
                  <a:t> Applications</a:t>
                </a:r>
              </a:p>
              <a:p>
                <a:pPr algn="ctr"/>
                <a:endParaRPr lang="en-US" sz="900" dirty="0"/>
              </a:p>
            </p:txBody>
          </p:sp>
        </p:grpSp>
        <p:sp>
          <p:nvSpPr>
            <p:cNvPr id="53" name="TextBox 34"/>
            <p:cNvSpPr txBox="1">
              <a:spLocks noChangeArrowheads="1"/>
            </p:cNvSpPr>
            <p:nvPr/>
          </p:nvSpPr>
          <p:spPr bwMode="auto">
            <a:xfrm>
              <a:off x="7000845" y="3564790"/>
              <a:ext cx="1190656" cy="1200327"/>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endParaRPr lang="en-US" sz="1050" b="1" dirty="0">
                <a:solidFill>
                  <a:srgbClr val="161645"/>
                </a:solidFill>
                <a:latin typeface="+mn-lt"/>
              </a:endParaRPr>
            </a:p>
            <a:p>
              <a:pPr algn="ctr" eaLnBrk="1" fontAlgn="auto" hangingPunct="1">
                <a:spcBef>
                  <a:spcPts val="0"/>
                </a:spcBef>
                <a:spcAft>
                  <a:spcPts val="0"/>
                </a:spcAft>
              </a:pPr>
              <a:endParaRPr lang="en-US" sz="1050" b="1" dirty="0">
                <a:solidFill>
                  <a:srgbClr val="161645"/>
                </a:solidFill>
                <a:latin typeface="+mn-lt"/>
              </a:endParaRPr>
            </a:p>
            <a:p>
              <a:pPr algn="ctr" eaLnBrk="1" fontAlgn="auto" hangingPunct="1">
                <a:spcBef>
                  <a:spcPts val="0"/>
                </a:spcBef>
                <a:spcAft>
                  <a:spcPts val="0"/>
                </a:spcAft>
              </a:pPr>
              <a:r>
                <a:rPr lang="en-US" sz="1050" b="1" dirty="0">
                  <a:solidFill>
                    <a:srgbClr val="161645"/>
                  </a:solidFill>
                  <a:latin typeface="+mn-lt"/>
                </a:rPr>
                <a:t>CSS Profile</a:t>
              </a:r>
            </a:p>
            <a:p>
              <a:pPr algn="ctr" eaLnBrk="1" fontAlgn="auto" hangingPunct="1">
                <a:spcBef>
                  <a:spcPts val="0"/>
                </a:spcBef>
                <a:spcAft>
                  <a:spcPts val="0"/>
                </a:spcAft>
              </a:pPr>
              <a:r>
                <a:rPr lang="en-US" sz="1050" b="1" dirty="0">
                  <a:solidFill>
                    <a:srgbClr val="161645"/>
                  </a:solidFill>
                  <a:latin typeface="+mn-lt"/>
                </a:rPr>
                <a:t>Due</a:t>
              </a:r>
              <a:endParaRPr lang="en-US" sz="900" b="1" dirty="0">
                <a:solidFill>
                  <a:srgbClr val="161645"/>
                </a:solidFill>
                <a:latin typeface="+mn-lt"/>
              </a:endParaRPr>
            </a:p>
          </p:txBody>
        </p:sp>
      </p:grpSp>
      <p:sp>
        <p:nvSpPr>
          <p:cNvPr id="29" name="Rectangle 9"/>
          <p:cNvSpPr>
            <a:spLocks noChangeArrowheads="1"/>
          </p:cNvSpPr>
          <p:nvPr/>
        </p:nvSpPr>
        <p:spPr bwMode="auto">
          <a:xfrm>
            <a:off x="0" y="4752975"/>
            <a:ext cx="8048625" cy="400050"/>
          </a:xfrm>
          <a:prstGeom prst="rect">
            <a:avLst/>
          </a:prstGeom>
          <a:solidFill>
            <a:srgbClr val="003366">
              <a:alpha val="84000"/>
            </a:srgbClr>
          </a:solidFill>
          <a:ln w="9525">
            <a:noFill/>
            <a:round/>
            <a:headEnd/>
            <a:tailEnd/>
          </a:ln>
        </p:spPr>
        <p:txBody>
          <a:bodyPr/>
          <a:lstStyle/>
          <a:p>
            <a:pPr eaLnBrk="1" fontAlgn="auto" hangingPunct="1">
              <a:spcBef>
                <a:spcPts val="0"/>
              </a:spcBef>
              <a:spcAft>
                <a:spcPts val="0"/>
              </a:spcAft>
              <a:defRPr/>
            </a:pPr>
            <a:endParaRPr lang="en-US" sz="1350" dirty="0">
              <a:solidFill>
                <a:prstClr val="black"/>
              </a:solidFill>
              <a:latin typeface="Calibri"/>
              <a:ea typeface="+mn-ea"/>
            </a:endParaRPr>
          </a:p>
        </p:txBody>
      </p:sp>
      <p:sp>
        <p:nvSpPr>
          <p:cNvPr id="30" name="Rectangle 7"/>
          <p:cNvSpPr>
            <a:spLocks noChangeArrowheads="1"/>
          </p:cNvSpPr>
          <p:nvPr/>
        </p:nvSpPr>
        <p:spPr bwMode="auto">
          <a:xfrm>
            <a:off x="1655884" y="4807089"/>
            <a:ext cx="6221756" cy="265457"/>
          </a:xfrm>
          <a:prstGeom prst="rect">
            <a:avLst/>
          </a:prstGeom>
          <a:noFill/>
          <a:ln w="9525">
            <a:noFill/>
            <a:miter lim="800000"/>
            <a:headEnd/>
            <a:tailEnd/>
          </a:ln>
        </p:spPr>
        <p:txBody>
          <a:bodyPr wrap="square">
            <a:spAutoFit/>
          </a:bodyPr>
          <a:lstStyle/>
          <a:p>
            <a:pPr algn="r" eaLnBrk="1" fontAlgn="auto" hangingPunct="1">
              <a:spcBef>
                <a:spcPts val="0"/>
              </a:spcBef>
              <a:spcAft>
                <a:spcPts val="0"/>
              </a:spcAft>
            </a:pPr>
            <a:r>
              <a:rPr lang="en-US" sz="1125" b="1" dirty="0">
                <a:solidFill>
                  <a:srgbClr val="FFFFFF"/>
                </a:solidFill>
                <a:latin typeface="+mn-lt"/>
              </a:rPr>
              <a:t>After all deadlines pass, Drexel reviews transfer applications on a rolling basis.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additive="base">
                                        <p:cTn id="7" dur="1000"/>
                                        <p:tgtEl>
                                          <p:spTgt spid="52227"/>
                                        </p:tgtEl>
                                        <p:attrNameLst>
                                          <p:attrName>ppt_y</p:attrName>
                                        </p:attrNameLst>
                                      </p:cBhvr>
                                      <p:tavLst>
                                        <p:tav tm="0">
                                          <p:val>
                                            <p:strVal val="#ppt_y-#ppt_h*1.125000"/>
                                          </p:val>
                                        </p:tav>
                                        <p:tav tm="100000">
                                          <p:val>
                                            <p:strVal val="#ppt_y"/>
                                          </p:val>
                                        </p:tav>
                                      </p:tavLst>
                                    </p:anim>
                                    <p:animEffect transition="in" filter="wipe(down)">
                                      <p:cBhvr>
                                        <p:cTn id="8" dur="1000"/>
                                        <p:tgtEl>
                                          <p:spTgt spid="52227"/>
                                        </p:tgtEl>
                                      </p:cBhvr>
                                    </p:animEffect>
                                  </p:childTnLst>
                                </p:cTn>
                              </p:par>
                            </p:childTnLst>
                          </p:cTn>
                        </p:par>
                        <p:par>
                          <p:cTn id="9" fill="hold">
                            <p:stCondLst>
                              <p:cond delay="1000"/>
                            </p:stCondLst>
                            <p:childTnLst>
                              <p:par>
                                <p:cTn id="10" presetID="55"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Law_school_exterior_dusk.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3000" y="0"/>
            <a:ext cx="6915151" cy="5153025"/>
          </a:xfrm>
          <a:prstGeom prst="rect">
            <a:avLst/>
          </a:prstGeom>
        </p:spPr>
      </p:pic>
      <p:sp>
        <p:nvSpPr>
          <p:cNvPr id="52227" name="Rectangle 4"/>
          <p:cNvSpPr>
            <a:spLocks noChangeArrowheads="1"/>
          </p:cNvSpPr>
          <p:nvPr/>
        </p:nvSpPr>
        <p:spPr bwMode="auto">
          <a:xfrm>
            <a:off x="1143000" y="1428750"/>
            <a:ext cx="6858000" cy="1714500"/>
          </a:xfrm>
          <a:prstGeom prst="rect">
            <a:avLst/>
          </a:prstGeom>
          <a:solidFill>
            <a:srgbClr val="000000">
              <a:alpha val="56078"/>
            </a:srgbClr>
          </a:solidFill>
          <a:ln w="9525">
            <a:noFill/>
            <a:round/>
            <a:headEnd/>
            <a:tailEnd/>
          </a:ln>
        </p:spPr>
        <p:txBody>
          <a:bodyPr/>
          <a:lstStyle/>
          <a:p>
            <a:endParaRPr lang="en-US" sz="1800" dirty="0"/>
          </a:p>
        </p:txBody>
      </p:sp>
      <p:sp>
        <p:nvSpPr>
          <p:cNvPr id="52228" name="TextBox 4"/>
          <p:cNvSpPr txBox="1">
            <a:spLocks noChangeArrowheads="1"/>
          </p:cNvSpPr>
          <p:nvPr/>
        </p:nvSpPr>
        <p:spPr bwMode="auto">
          <a:xfrm>
            <a:off x="-1200150" y="2286000"/>
            <a:ext cx="184731" cy="369332"/>
          </a:xfrm>
          <a:prstGeom prst="rect">
            <a:avLst/>
          </a:prstGeom>
          <a:noFill/>
          <a:ln w="9525">
            <a:noFill/>
            <a:miter lim="800000"/>
            <a:headEnd/>
            <a:tailEnd/>
          </a:ln>
        </p:spPr>
        <p:txBody>
          <a:bodyPr wrap="none">
            <a:spAutoFit/>
          </a:bodyPr>
          <a:lstStyle/>
          <a:p>
            <a:endParaRPr lang="en-US" sz="1800" dirty="0"/>
          </a:p>
        </p:txBody>
      </p:sp>
      <p:sp>
        <p:nvSpPr>
          <p:cNvPr id="52230" name="Rectangle 20"/>
          <p:cNvSpPr>
            <a:spLocks noChangeArrowheads="1"/>
          </p:cNvSpPr>
          <p:nvPr/>
        </p:nvSpPr>
        <p:spPr bwMode="auto">
          <a:xfrm>
            <a:off x="1126332" y="308372"/>
            <a:ext cx="3388519" cy="476250"/>
          </a:xfrm>
          <a:prstGeom prst="rect">
            <a:avLst/>
          </a:prstGeom>
          <a:solidFill>
            <a:srgbClr val="000000">
              <a:alpha val="29000"/>
            </a:srgbClr>
          </a:solidFill>
          <a:ln w="9525">
            <a:noFill/>
            <a:round/>
            <a:headEnd/>
            <a:tailEnd/>
          </a:ln>
        </p:spPr>
        <p:txBody>
          <a:bodyPr/>
          <a:lstStyle/>
          <a:p>
            <a:endParaRPr lang="en-US" sz="1800" dirty="0"/>
          </a:p>
        </p:txBody>
      </p:sp>
      <p:sp>
        <p:nvSpPr>
          <p:cNvPr id="52231" name="Title 1"/>
          <p:cNvSpPr>
            <a:spLocks noGrp="1"/>
          </p:cNvSpPr>
          <p:nvPr>
            <p:ph type="title"/>
          </p:nvPr>
        </p:nvSpPr>
        <p:spPr>
          <a:xfrm>
            <a:off x="1406128" y="-9525"/>
            <a:ext cx="5394722" cy="1143000"/>
          </a:xfrm>
        </p:spPr>
        <p:txBody>
          <a:bodyPr/>
          <a:lstStyle/>
          <a:p>
            <a:pPr eaLnBrk="1" hangingPunct="1"/>
            <a:r>
              <a:rPr lang="en-US" sz="1500" dirty="0">
                <a:solidFill>
                  <a:srgbClr val="FFFFFF"/>
                </a:solidFill>
              </a:rPr>
              <a:t>Gateway Admission Deadlines</a:t>
            </a:r>
          </a:p>
        </p:txBody>
      </p:sp>
      <p:grpSp>
        <p:nvGrpSpPr>
          <p:cNvPr id="9" name="Group 8"/>
          <p:cNvGrpSpPr/>
          <p:nvPr/>
        </p:nvGrpSpPr>
        <p:grpSpPr>
          <a:xfrm>
            <a:off x="1819276" y="1272778"/>
            <a:ext cx="5488781" cy="2376488"/>
            <a:chOff x="901700" y="1697038"/>
            <a:chExt cx="7318375" cy="3168650"/>
          </a:xfrm>
        </p:grpSpPr>
        <p:grpSp>
          <p:nvGrpSpPr>
            <p:cNvPr id="2" name="Group 42"/>
            <p:cNvGrpSpPr>
              <a:grpSpLocks/>
            </p:cNvGrpSpPr>
            <p:nvPr/>
          </p:nvGrpSpPr>
          <p:grpSpPr bwMode="auto">
            <a:xfrm>
              <a:off x="901700" y="1697038"/>
              <a:ext cx="5273675" cy="3159125"/>
              <a:chOff x="304800" y="1697574"/>
              <a:chExt cx="5026867" cy="3159125"/>
            </a:xfrm>
          </p:grpSpPr>
          <p:sp>
            <p:nvSpPr>
              <p:cNvPr id="8" name="Rectangle 5"/>
              <p:cNvSpPr>
                <a:spLocks noChangeArrowheads="1"/>
              </p:cNvSpPr>
              <p:nvPr/>
            </p:nvSpPr>
            <p:spPr bwMode="auto">
              <a:xfrm>
                <a:off x="304800" y="1705511"/>
                <a:ext cx="1219200" cy="3143250"/>
              </a:xfrm>
              <a:prstGeom prst="rect">
                <a:avLst/>
              </a:prstGeom>
              <a:solidFill>
                <a:srgbClr val="FFFFFF">
                  <a:alpha val="74901"/>
                </a:srgbClr>
              </a:solidFill>
              <a:ln w="9525">
                <a:noFill/>
                <a:round/>
                <a:headEnd/>
                <a:tailEnd/>
              </a:ln>
              <a:effectLst>
                <a:reflection blurRad="6350" stA="52000" endA="300" endPos="35000" dir="5400000" sy="-100000" algn="bl" rotWithShape="0"/>
              </a:effectLst>
            </p:spPr>
            <p:txBody>
              <a:bodyPr/>
              <a:lstStyle/>
              <a:p>
                <a:pPr>
                  <a:defRPr/>
                </a:pPr>
                <a:endParaRPr lang="en-US" sz="1800" dirty="0">
                  <a:ea typeface="+mn-ea"/>
                </a:endParaRPr>
              </a:p>
            </p:txBody>
          </p:sp>
          <p:sp>
            <p:nvSpPr>
              <p:cNvPr id="12" name="Rectangle 5"/>
              <p:cNvSpPr>
                <a:spLocks noChangeArrowheads="1"/>
              </p:cNvSpPr>
              <p:nvPr/>
            </p:nvSpPr>
            <p:spPr bwMode="auto">
              <a:xfrm>
                <a:off x="2217672" y="1713449"/>
                <a:ext cx="1219200" cy="3143250"/>
              </a:xfrm>
              <a:prstGeom prst="rect">
                <a:avLst/>
              </a:prstGeom>
              <a:solidFill>
                <a:srgbClr val="FFFFFF">
                  <a:alpha val="74901"/>
                </a:srgbClr>
              </a:solidFill>
              <a:ln w="9525">
                <a:noFill/>
                <a:round/>
                <a:headEnd/>
                <a:tailEnd/>
              </a:ln>
              <a:effectLst>
                <a:reflection blurRad="6350" stA="52000" endA="300" endPos="35000" dir="5400000" sy="-100000" algn="bl" rotWithShape="0"/>
              </a:effectLst>
            </p:spPr>
            <p:txBody>
              <a:bodyPr/>
              <a:lstStyle/>
              <a:p>
                <a:pPr>
                  <a:defRPr/>
                </a:pPr>
                <a:endParaRPr lang="en-US" sz="1800" dirty="0">
                  <a:ea typeface="+mn-ea"/>
                </a:endParaRPr>
              </a:p>
            </p:txBody>
          </p:sp>
          <p:sp>
            <p:nvSpPr>
              <p:cNvPr id="14" name="Rectangle 5"/>
              <p:cNvSpPr>
                <a:spLocks noChangeArrowheads="1"/>
              </p:cNvSpPr>
              <p:nvPr/>
            </p:nvSpPr>
            <p:spPr bwMode="auto">
              <a:xfrm>
                <a:off x="4112467" y="1697574"/>
                <a:ext cx="1219200" cy="3143250"/>
              </a:xfrm>
              <a:prstGeom prst="rect">
                <a:avLst/>
              </a:prstGeom>
              <a:solidFill>
                <a:srgbClr val="FFFFFF">
                  <a:alpha val="74901"/>
                </a:srgbClr>
              </a:solidFill>
              <a:ln w="9525">
                <a:noFill/>
                <a:round/>
                <a:headEnd/>
                <a:tailEnd/>
              </a:ln>
              <a:effectLst>
                <a:reflection blurRad="6350" stA="52000" endA="300" endPos="35000" dir="5400000" sy="-100000" algn="bl" rotWithShape="0"/>
              </a:effectLst>
            </p:spPr>
            <p:txBody>
              <a:bodyPr/>
              <a:lstStyle/>
              <a:p>
                <a:pPr>
                  <a:defRPr/>
                </a:pPr>
                <a:endParaRPr lang="en-US" sz="1800" dirty="0">
                  <a:ea typeface="+mn-ea"/>
                </a:endParaRPr>
              </a:p>
            </p:txBody>
          </p:sp>
        </p:grpSp>
        <p:sp>
          <p:nvSpPr>
            <p:cNvPr id="51" name="Rectangle 5"/>
            <p:cNvSpPr>
              <a:spLocks noChangeArrowheads="1"/>
            </p:cNvSpPr>
            <p:nvPr/>
          </p:nvSpPr>
          <p:spPr bwMode="auto">
            <a:xfrm>
              <a:off x="6941015" y="1722438"/>
              <a:ext cx="1279060" cy="3143250"/>
            </a:xfrm>
            <a:prstGeom prst="rect">
              <a:avLst/>
            </a:prstGeom>
            <a:solidFill>
              <a:srgbClr val="FFFFFF">
                <a:alpha val="74901"/>
              </a:srgbClr>
            </a:solidFill>
            <a:ln w="9525">
              <a:noFill/>
              <a:round/>
              <a:headEnd/>
              <a:tailEnd/>
            </a:ln>
            <a:effectLst>
              <a:reflection blurRad="6350" stA="52000" endA="300" endPos="35000" dir="5400000" sy="-100000" algn="bl" rotWithShape="0"/>
            </a:effectLst>
          </p:spPr>
          <p:txBody>
            <a:bodyPr/>
            <a:lstStyle/>
            <a:p>
              <a:pPr>
                <a:defRPr/>
              </a:pPr>
              <a:endParaRPr lang="en-US" sz="1800" dirty="0">
                <a:ea typeface="+mn-ea"/>
              </a:endParaRPr>
            </a:p>
          </p:txBody>
        </p:sp>
      </p:grpSp>
      <p:grpSp>
        <p:nvGrpSpPr>
          <p:cNvPr id="6" name="Group 5"/>
          <p:cNvGrpSpPr/>
          <p:nvPr/>
        </p:nvGrpSpPr>
        <p:grpSpPr>
          <a:xfrm>
            <a:off x="1762125" y="1176615"/>
            <a:ext cx="5621362" cy="1180099"/>
            <a:chOff x="825500" y="1568820"/>
            <a:chExt cx="7495149" cy="1573466"/>
          </a:xfrm>
        </p:grpSpPr>
        <p:grpSp>
          <p:nvGrpSpPr>
            <p:cNvPr id="3" name="Group 36"/>
            <p:cNvGrpSpPr>
              <a:grpSpLocks/>
            </p:cNvGrpSpPr>
            <p:nvPr/>
          </p:nvGrpSpPr>
          <p:grpSpPr bwMode="auto">
            <a:xfrm>
              <a:off x="825500" y="1590913"/>
              <a:ext cx="5308601" cy="1551373"/>
              <a:chOff x="977899" y="1634503"/>
              <a:chExt cx="5308561" cy="1550681"/>
            </a:xfrm>
          </p:grpSpPr>
          <p:sp>
            <p:nvSpPr>
              <p:cNvPr id="52240" name="TextBox 18"/>
              <p:cNvSpPr txBox="1">
                <a:spLocks noChangeArrowheads="1"/>
              </p:cNvSpPr>
              <p:nvPr/>
            </p:nvSpPr>
            <p:spPr bwMode="auto">
              <a:xfrm>
                <a:off x="977899" y="1647197"/>
                <a:ext cx="1219191" cy="1148520"/>
              </a:xfrm>
              <a:prstGeom prst="rect">
                <a:avLst/>
              </a:prstGeom>
              <a:noFill/>
              <a:ln w="9525">
                <a:noFill/>
                <a:miter lim="800000"/>
                <a:headEnd/>
                <a:tailEnd/>
              </a:ln>
            </p:spPr>
            <p:txBody>
              <a:bodyPr wrap="square">
                <a:spAutoFit/>
              </a:bodyPr>
              <a:lstStyle/>
              <a:p>
                <a:pPr algn="ctr"/>
                <a:r>
                  <a:rPr lang="en-US" sz="5000" dirty="0">
                    <a:solidFill>
                      <a:srgbClr val="003366"/>
                    </a:solidFill>
                  </a:rPr>
                  <a:t>15</a:t>
                </a:r>
              </a:p>
            </p:txBody>
          </p:sp>
          <p:sp>
            <p:nvSpPr>
              <p:cNvPr id="52241" name="TextBox 19"/>
              <p:cNvSpPr txBox="1">
                <a:spLocks noChangeArrowheads="1"/>
              </p:cNvSpPr>
              <p:nvPr/>
            </p:nvSpPr>
            <p:spPr bwMode="auto">
              <a:xfrm>
                <a:off x="3059651" y="1640002"/>
                <a:ext cx="1195190" cy="1148520"/>
              </a:xfrm>
              <a:prstGeom prst="rect">
                <a:avLst/>
              </a:prstGeom>
              <a:noFill/>
              <a:ln w="9525">
                <a:noFill/>
                <a:miter lim="800000"/>
                <a:headEnd/>
                <a:tailEnd/>
              </a:ln>
            </p:spPr>
            <p:txBody>
              <a:bodyPr wrap="none">
                <a:spAutoFit/>
              </a:bodyPr>
              <a:lstStyle/>
              <a:p>
                <a:pPr algn="ctr"/>
                <a:r>
                  <a:rPr lang="en-US" sz="5000" dirty="0">
                    <a:solidFill>
                      <a:srgbClr val="003366"/>
                    </a:solidFill>
                  </a:rPr>
                  <a:t>31</a:t>
                </a:r>
              </a:p>
            </p:txBody>
          </p:sp>
          <p:sp>
            <p:nvSpPr>
              <p:cNvPr id="52242" name="TextBox 24"/>
              <p:cNvSpPr txBox="1">
                <a:spLocks noChangeArrowheads="1"/>
              </p:cNvSpPr>
              <p:nvPr/>
            </p:nvSpPr>
            <p:spPr bwMode="auto">
              <a:xfrm>
                <a:off x="1035764" y="2631434"/>
                <a:ext cx="1250227" cy="553750"/>
              </a:xfrm>
              <a:prstGeom prst="rect">
                <a:avLst/>
              </a:prstGeom>
              <a:noFill/>
              <a:ln w="9525">
                <a:noFill/>
                <a:miter lim="800000"/>
                <a:headEnd/>
                <a:tailEnd/>
              </a:ln>
            </p:spPr>
            <p:txBody>
              <a:bodyPr wrap="square">
                <a:spAutoFit/>
              </a:bodyPr>
              <a:lstStyle/>
              <a:p>
                <a:pPr algn="ctr"/>
                <a:r>
                  <a:rPr lang="en-US" sz="2100" dirty="0">
                    <a:solidFill>
                      <a:srgbClr val="003366"/>
                    </a:solidFill>
                  </a:rPr>
                  <a:t>July</a:t>
                </a:r>
              </a:p>
            </p:txBody>
          </p:sp>
          <p:sp>
            <p:nvSpPr>
              <p:cNvPr id="52243" name="TextBox 25"/>
              <p:cNvSpPr txBox="1">
                <a:spLocks noChangeArrowheads="1"/>
              </p:cNvSpPr>
              <p:nvPr/>
            </p:nvSpPr>
            <p:spPr bwMode="auto">
              <a:xfrm>
                <a:off x="3113165" y="2624238"/>
                <a:ext cx="1242908" cy="553750"/>
              </a:xfrm>
              <a:prstGeom prst="rect">
                <a:avLst/>
              </a:prstGeom>
              <a:noFill/>
              <a:ln w="9525">
                <a:noFill/>
                <a:miter lim="800000"/>
                <a:headEnd/>
                <a:tailEnd/>
              </a:ln>
            </p:spPr>
            <p:txBody>
              <a:bodyPr wrap="square">
                <a:spAutoFit/>
              </a:bodyPr>
              <a:lstStyle/>
              <a:p>
                <a:pPr algn="ctr"/>
                <a:r>
                  <a:rPr lang="en-US" sz="2100" dirty="0">
                    <a:solidFill>
                      <a:srgbClr val="003366"/>
                    </a:solidFill>
                  </a:rPr>
                  <a:t>July</a:t>
                </a:r>
              </a:p>
            </p:txBody>
          </p:sp>
          <p:sp>
            <p:nvSpPr>
              <p:cNvPr id="52246" name="TextBox 22"/>
              <p:cNvSpPr txBox="1">
                <a:spLocks noChangeArrowheads="1"/>
              </p:cNvSpPr>
              <p:nvPr/>
            </p:nvSpPr>
            <p:spPr bwMode="auto">
              <a:xfrm>
                <a:off x="4945856" y="1634503"/>
                <a:ext cx="1269928" cy="1148520"/>
              </a:xfrm>
              <a:prstGeom prst="rect">
                <a:avLst/>
              </a:prstGeom>
              <a:noFill/>
              <a:ln w="9525">
                <a:noFill/>
                <a:miter lim="800000"/>
                <a:headEnd/>
                <a:tailEnd/>
              </a:ln>
            </p:spPr>
            <p:txBody>
              <a:bodyPr wrap="square">
                <a:spAutoFit/>
              </a:bodyPr>
              <a:lstStyle/>
              <a:p>
                <a:pPr algn="ctr"/>
                <a:r>
                  <a:rPr lang="en-US" sz="5000" dirty="0">
                    <a:solidFill>
                      <a:srgbClr val="003366"/>
                    </a:solidFill>
                  </a:rPr>
                  <a:t>1</a:t>
                </a:r>
              </a:p>
            </p:txBody>
          </p:sp>
          <p:sp>
            <p:nvSpPr>
              <p:cNvPr id="52247" name="TextBox 28"/>
              <p:cNvSpPr txBox="1">
                <a:spLocks noChangeArrowheads="1"/>
              </p:cNvSpPr>
              <p:nvPr/>
            </p:nvSpPr>
            <p:spPr bwMode="auto">
              <a:xfrm>
                <a:off x="5063629" y="2618741"/>
                <a:ext cx="1222831" cy="553750"/>
              </a:xfrm>
              <a:prstGeom prst="rect">
                <a:avLst/>
              </a:prstGeom>
              <a:noFill/>
              <a:ln w="9525">
                <a:noFill/>
                <a:miter lim="800000"/>
                <a:headEnd/>
                <a:tailEnd/>
              </a:ln>
            </p:spPr>
            <p:txBody>
              <a:bodyPr wrap="square">
                <a:spAutoFit/>
              </a:bodyPr>
              <a:lstStyle/>
              <a:p>
                <a:pPr algn="ctr"/>
                <a:r>
                  <a:rPr lang="en-US" sz="2100" dirty="0">
                    <a:solidFill>
                      <a:srgbClr val="003366"/>
                    </a:solidFill>
                  </a:rPr>
                  <a:t>Nov.</a:t>
                </a:r>
              </a:p>
            </p:txBody>
          </p:sp>
        </p:grpSp>
        <p:sp>
          <p:nvSpPr>
            <p:cNvPr id="52" name="TextBox 28"/>
            <p:cNvSpPr txBox="1">
              <a:spLocks noChangeArrowheads="1"/>
            </p:cNvSpPr>
            <p:nvPr/>
          </p:nvSpPr>
          <p:spPr bwMode="auto">
            <a:xfrm>
              <a:off x="6941014" y="1568820"/>
              <a:ext cx="1379635" cy="1149032"/>
            </a:xfrm>
            <a:prstGeom prst="rect">
              <a:avLst/>
            </a:prstGeom>
            <a:noFill/>
            <a:ln w="9525">
              <a:noFill/>
              <a:miter lim="800000"/>
              <a:headEnd/>
              <a:tailEnd/>
            </a:ln>
          </p:spPr>
          <p:txBody>
            <a:bodyPr wrap="square">
              <a:spAutoFit/>
            </a:bodyPr>
            <a:lstStyle/>
            <a:p>
              <a:pPr algn="ctr">
                <a:tabLst>
                  <a:tab pos="728663" algn="l"/>
                </a:tabLst>
              </a:pPr>
              <a:r>
                <a:rPr lang="en-US" sz="5000" dirty="0">
                  <a:solidFill>
                    <a:srgbClr val="003366"/>
                  </a:solidFill>
                </a:rPr>
                <a:t>15</a:t>
              </a:r>
            </a:p>
          </p:txBody>
        </p:sp>
      </p:grpSp>
      <p:grpSp>
        <p:nvGrpSpPr>
          <p:cNvPr id="7" name="Group 6"/>
          <p:cNvGrpSpPr/>
          <p:nvPr/>
        </p:nvGrpSpPr>
        <p:grpSpPr>
          <a:xfrm>
            <a:off x="1819275" y="1931691"/>
            <a:ext cx="5488781" cy="1296761"/>
            <a:chOff x="901700" y="2575588"/>
            <a:chExt cx="7307608" cy="1729014"/>
          </a:xfrm>
        </p:grpSpPr>
        <p:grpSp>
          <p:nvGrpSpPr>
            <p:cNvPr id="4" name="Group 38"/>
            <p:cNvGrpSpPr>
              <a:grpSpLocks/>
            </p:cNvGrpSpPr>
            <p:nvPr/>
          </p:nvGrpSpPr>
          <p:grpSpPr bwMode="auto">
            <a:xfrm>
              <a:off x="901700" y="3135052"/>
              <a:ext cx="5295900" cy="1169550"/>
              <a:chOff x="1048995" y="3134523"/>
              <a:chExt cx="5295900" cy="1170306"/>
            </a:xfrm>
          </p:grpSpPr>
          <p:sp>
            <p:nvSpPr>
              <p:cNvPr id="52235" name="TextBox 33"/>
              <p:cNvSpPr txBox="1">
                <a:spLocks noChangeArrowheads="1"/>
              </p:cNvSpPr>
              <p:nvPr/>
            </p:nvSpPr>
            <p:spPr bwMode="auto">
              <a:xfrm>
                <a:off x="1048995" y="3134523"/>
                <a:ext cx="1295399" cy="1170306"/>
              </a:xfrm>
              <a:prstGeom prst="rect">
                <a:avLst/>
              </a:prstGeom>
              <a:noFill/>
              <a:ln w="9525">
                <a:noFill/>
                <a:miter lim="800000"/>
                <a:headEnd/>
                <a:tailEnd/>
              </a:ln>
            </p:spPr>
            <p:txBody>
              <a:bodyPr wrap="square">
                <a:spAutoFit/>
              </a:bodyPr>
              <a:lstStyle/>
              <a:p>
                <a:pPr algn="ctr"/>
                <a:r>
                  <a:rPr lang="en-US" sz="1050" b="1" dirty="0">
                    <a:solidFill>
                      <a:srgbClr val="161645"/>
                    </a:solidFill>
                  </a:rPr>
                  <a:t>Fall</a:t>
                </a:r>
              </a:p>
              <a:p>
                <a:pPr algn="ctr"/>
                <a:r>
                  <a:rPr lang="en-US" sz="1050" b="1" dirty="0">
                    <a:solidFill>
                      <a:srgbClr val="161645"/>
                    </a:solidFill>
                  </a:rPr>
                  <a:t>(September) Application</a:t>
                </a:r>
              </a:p>
              <a:p>
                <a:pPr algn="ctr"/>
                <a:endParaRPr lang="en-US" sz="1050" b="1" dirty="0">
                  <a:solidFill>
                    <a:srgbClr val="161645"/>
                  </a:solidFill>
                </a:endParaRPr>
              </a:p>
              <a:p>
                <a:pPr algn="ctr"/>
                <a:endParaRPr lang="en-US" sz="900" dirty="0"/>
              </a:p>
            </p:txBody>
          </p:sp>
          <p:sp>
            <p:nvSpPr>
              <p:cNvPr id="52236" name="TextBox 34"/>
              <p:cNvSpPr txBox="1">
                <a:spLocks noChangeArrowheads="1"/>
              </p:cNvSpPr>
              <p:nvPr/>
            </p:nvSpPr>
            <p:spPr bwMode="auto">
              <a:xfrm>
                <a:off x="3068295" y="3199911"/>
                <a:ext cx="1284288" cy="754539"/>
              </a:xfrm>
              <a:prstGeom prst="rect">
                <a:avLst/>
              </a:prstGeom>
              <a:noFill/>
              <a:ln w="9525">
                <a:noFill/>
                <a:miter lim="800000"/>
                <a:headEnd/>
                <a:tailEnd/>
              </a:ln>
            </p:spPr>
            <p:txBody>
              <a:bodyPr wrap="square">
                <a:spAutoFit/>
              </a:bodyPr>
              <a:lstStyle/>
              <a:p>
                <a:pPr algn="ctr"/>
                <a:r>
                  <a:rPr lang="en-US" sz="1050" b="1" dirty="0">
                    <a:solidFill>
                      <a:srgbClr val="161645"/>
                    </a:solidFill>
                  </a:rPr>
                  <a:t>Fall</a:t>
                </a:r>
              </a:p>
              <a:p>
                <a:pPr algn="ctr"/>
                <a:r>
                  <a:rPr lang="en-US" sz="1050" b="1" dirty="0">
                    <a:solidFill>
                      <a:srgbClr val="161645"/>
                    </a:solidFill>
                  </a:rPr>
                  <a:t>(September) </a:t>
                </a:r>
                <a:r>
                  <a:rPr lang="en-US" sz="975" b="1" dirty="0">
                    <a:solidFill>
                      <a:srgbClr val="161645"/>
                    </a:solidFill>
                  </a:rPr>
                  <a:t>Confirmation</a:t>
                </a:r>
              </a:p>
            </p:txBody>
          </p:sp>
          <p:sp>
            <p:nvSpPr>
              <p:cNvPr id="52238" name="TextBox 36"/>
              <p:cNvSpPr txBox="1">
                <a:spLocks noChangeArrowheads="1"/>
              </p:cNvSpPr>
              <p:nvPr/>
            </p:nvSpPr>
            <p:spPr bwMode="auto">
              <a:xfrm>
                <a:off x="4973295" y="3203684"/>
                <a:ext cx="1371600" cy="954724"/>
              </a:xfrm>
              <a:prstGeom prst="rect">
                <a:avLst/>
              </a:prstGeom>
              <a:noFill/>
              <a:ln w="9525">
                <a:noFill/>
                <a:miter lim="800000"/>
                <a:headEnd/>
                <a:tailEnd/>
              </a:ln>
            </p:spPr>
            <p:txBody>
              <a:bodyPr wrap="square">
                <a:spAutoFit/>
              </a:bodyPr>
              <a:lstStyle/>
              <a:p>
                <a:pPr algn="ctr"/>
                <a:r>
                  <a:rPr lang="en-US" sz="1050" b="1" dirty="0">
                    <a:solidFill>
                      <a:srgbClr val="161645"/>
                    </a:solidFill>
                  </a:rPr>
                  <a:t>Winter</a:t>
                </a:r>
              </a:p>
              <a:p>
                <a:pPr algn="ctr"/>
                <a:r>
                  <a:rPr lang="en-US" sz="1050" b="1" dirty="0">
                    <a:solidFill>
                      <a:srgbClr val="161645"/>
                    </a:solidFill>
                  </a:rPr>
                  <a:t>(January)</a:t>
                </a:r>
              </a:p>
              <a:p>
                <a:pPr algn="ctr"/>
                <a:r>
                  <a:rPr lang="en-US" sz="1050" b="1" dirty="0">
                    <a:solidFill>
                      <a:srgbClr val="161645"/>
                    </a:solidFill>
                  </a:rPr>
                  <a:t> Application</a:t>
                </a:r>
              </a:p>
              <a:p>
                <a:pPr algn="ctr"/>
                <a:endParaRPr lang="en-US" sz="900" dirty="0"/>
              </a:p>
            </p:txBody>
          </p:sp>
        </p:grpSp>
        <p:sp>
          <p:nvSpPr>
            <p:cNvPr id="53" name="TextBox 34"/>
            <p:cNvSpPr txBox="1">
              <a:spLocks noChangeArrowheads="1"/>
            </p:cNvSpPr>
            <p:nvPr/>
          </p:nvSpPr>
          <p:spPr bwMode="auto">
            <a:xfrm>
              <a:off x="7018652" y="2575588"/>
              <a:ext cx="1190656" cy="1369605"/>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sz="2100" dirty="0">
                  <a:solidFill>
                    <a:srgbClr val="161645"/>
                  </a:solidFill>
                  <a:latin typeface="Arial" panose="020B0604020202020204" pitchFamily="34" charset="0"/>
                  <a:cs typeface="Arial" panose="020B0604020202020204" pitchFamily="34" charset="0"/>
                </a:rPr>
                <a:t>Nov.</a:t>
              </a:r>
            </a:p>
            <a:p>
              <a:pPr algn="ctr" eaLnBrk="1" fontAlgn="auto" hangingPunct="1">
                <a:spcBef>
                  <a:spcPts val="0"/>
                </a:spcBef>
                <a:spcAft>
                  <a:spcPts val="0"/>
                </a:spcAft>
              </a:pPr>
              <a:endParaRPr lang="en-US" sz="1050" b="1" dirty="0">
                <a:solidFill>
                  <a:srgbClr val="161645"/>
                </a:solidFill>
                <a:latin typeface="+mn-lt"/>
              </a:endParaRPr>
            </a:p>
            <a:p>
              <a:pPr algn="ctr"/>
              <a:r>
                <a:rPr lang="en-US" sz="1050" b="1" dirty="0">
                  <a:solidFill>
                    <a:srgbClr val="161645"/>
                  </a:solidFill>
                </a:rPr>
                <a:t>Winter</a:t>
              </a:r>
            </a:p>
            <a:p>
              <a:pPr algn="ctr"/>
              <a:r>
                <a:rPr lang="en-US" sz="975" b="1" dirty="0">
                  <a:solidFill>
                    <a:srgbClr val="161645"/>
                  </a:solidFill>
                </a:rPr>
                <a:t>(January) </a:t>
              </a:r>
              <a:r>
                <a:rPr lang="en-US" sz="900" b="1" dirty="0">
                  <a:solidFill>
                    <a:srgbClr val="161645"/>
                  </a:solidFill>
                </a:rPr>
                <a:t>Confirmation</a:t>
              </a:r>
            </a:p>
          </p:txBody>
        </p:sp>
      </p:grpSp>
      <p:sp>
        <p:nvSpPr>
          <p:cNvPr id="54" name="Rectangle 9"/>
          <p:cNvSpPr>
            <a:spLocks noChangeArrowheads="1"/>
          </p:cNvSpPr>
          <p:nvPr/>
        </p:nvSpPr>
        <p:spPr bwMode="auto">
          <a:xfrm>
            <a:off x="1076325" y="4752975"/>
            <a:ext cx="6972300" cy="400050"/>
          </a:xfrm>
          <a:prstGeom prst="rect">
            <a:avLst/>
          </a:prstGeom>
          <a:solidFill>
            <a:srgbClr val="003366">
              <a:alpha val="71000"/>
            </a:srgbClr>
          </a:solidFill>
          <a:ln w="9525">
            <a:noFill/>
            <a:round/>
            <a:headEnd/>
            <a:tailEnd/>
          </a:ln>
        </p:spPr>
        <p:txBody>
          <a:bodyPr/>
          <a:lstStyle/>
          <a:p>
            <a:pPr eaLnBrk="1" fontAlgn="auto" hangingPunct="1">
              <a:spcBef>
                <a:spcPts val="0"/>
              </a:spcBef>
              <a:spcAft>
                <a:spcPts val="0"/>
              </a:spcAft>
              <a:defRPr/>
            </a:pPr>
            <a:endParaRPr lang="en-US" sz="1350" dirty="0">
              <a:solidFill>
                <a:prstClr val="black"/>
              </a:solidFill>
              <a:latin typeface="Calibri"/>
              <a:ea typeface="+mn-ea"/>
            </a:endParaRPr>
          </a:p>
        </p:txBody>
      </p:sp>
    </p:spTree>
    <p:extLst>
      <p:ext uri="{BB962C8B-B14F-4D97-AF65-F5344CB8AC3E}">
        <p14:creationId xmlns:p14="http://schemas.microsoft.com/office/powerpoint/2010/main" val="15571457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par>
                          <p:cTn id="14" fill="hold">
                            <p:stCondLst>
                              <p:cond delay="30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20E79-7993-4B78-A12E-93FBE1EA7CD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9AB256-9DA2-4EC3-B751-A07EE8D92871}"/>
              </a:ext>
            </a:extLst>
          </p:cNvPr>
          <p:cNvSpPr>
            <a:spLocks noGrp="1"/>
          </p:cNvSpPr>
          <p:nvPr>
            <p:ph idx="1"/>
          </p:nvPr>
        </p:nvSpPr>
        <p:spPr/>
        <p:txBody>
          <a:bodyPr/>
          <a:lstStyle/>
          <a:p>
            <a:endParaRPr lang="en-US"/>
          </a:p>
        </p:txBody>
      </p:sp>
      <p:pic>
        <p:nvPicPr>
          <p:cNvPr id="3074" name="Picture 2">
            <a:extLst>
              <a:ext uri="{FF2B5EF4-FFF2-40B4-BE49-F238E27FC236}">
                <a16:creationId xmlns:a16="http://schemas.microsoft.com/office/drawing/2014/main" id="{77484DF2-5914-45BB-BB73-BCD22F83B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23387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895A0-CD50-4B38-BAAA-3EEE0A3560E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0C3BC4-EFE1-4150-9C8D-F7B0A27D19BE}"/>
              </a:ext>
            </a:extLst>
          </p:cNvPr>
          <p:cNvSpPr>
            <a:spLocks noGrp="1"/>
          </p:cNvSpPr>
          <p:nvPr>
            <p:ph idx="1"/>
          </p:nvPr>
        </p:nvSpPr>
        <p:spPr/>
        <p:txBody>
          <a:bodyPr/>
          <a:lstStyle/>
          <a:p>
            <a:endParaRPr lang="en-US"/>
          </a:p>
        </p:txBody>
      </p:sp>
      <p:pic>
        <p:nvPicPr>
          <p:cNvPr id="4098" name="Picture 2">
            <a:extLst>
              <a:ext uri="{FF2B5EF4-FFF2-40B4-BE49-F238E27FC236}">
                <a16:creationId xmlns:a16="http://schemas.microsoft.com/office/drawing/2014/main" id="{4C047F7B-13D3-41E1-BBE4-9F53421B5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444530"/>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in_Building_Ext_Side_Angle_11-1-1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984" y="-253792"/>
            <a:ext cx="9144000" cy="5141913"/>
          </a:xfrm>
          <a:prstGeom prst="rect">
            <a:avLst/>
          </a:prstGeom>
        </p:spPr>
      </p:pic>
      <p:sp>
        <p:nvSpPr>
          <p:cNvPr id="9" name="Title 1"/>
          <p:cNvSpPr txBox="1">
            <a:spLocks/>
          </p:cNvSpPr>
          <p:nvPr/>
        </p:nvSpPr>
        <p:spPr bwMode="auto">
          <a:xfrm>
            <a:off x="1972734" y="829755"/>
            <a:ext cx="7171266" cy="563789"/>
          </a:xfrm>
          <a:prstGeom prst="rect">
            <a:avLst/>
          </a:prstGeom>
          <a:solidFill>
            <a:schemeClr val="tx1">
              <a:lumMod val="95000"/>
              <a:lumOff val="5000"/>
              <a:alpha val="89000"/>
            </a:schemeClr>
          </a:solidFill>
          <a:ln w="9525">
            <a:noFill/>
            <a:miter lim="800000"/>
            <a:headEnd/>
            <a:tailEnd/>
          </a:ln>
        </p:spPr>
        <p:txBody>
          <a:bodyPr anchor="ctr"/>
          <a:lstStyle/>
          <a:p>
            <a:pPr algn="ctr" eaLnBrk="1" hangingPunct="1">
              <a:lnSpc>
                <a:spcPct val="110000"/>
              </a:lnSpc>
            </a:pPr>
            <a:r>
              <a:rPr lang="en-US" sz="1800" b="1" kern="1100" spc="-40" dirty="0">
                <a:solidFill>
                  <a:srgbClr val="FFFFFF"/>
                </a:solidFill>
                <a:latin typeface="Arial"/>
                <a:ea typeface="ＭＳ Ｐゴシック"/>
                <a:cs typeface="Arial"/>
              </a:rPr>
              <a:t>INFORMATION SESSION WILL START SHORTLY</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57930" y="181990"/>
            <a:ext cx="6458225" cy="774336"/>
          </a:xfrm>
          <a:prstGeom prst="rect">
            <a:avLst/>
          </a:prstGeom>
          <a:noFill/>
        </p:spPr>
      </p:pic>
    </p:spTree>
    <p:extLst>
      <p:ext uri="{BB962C8B-B14F-4D97-AF65-F5344CB8AC3E}">
        <p14:creationId xmlns:p14="http://schemas.microsoft.com/office/powerpoint/2010/main" val="195450264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
            <a:ext cx="9144000" cy="5171378"/>
          </a:xfrm>
          <a:prstGeom prst="rect">
            <a:avLst/>
          </a:prstGeom>
          <a:solidFill>
            <a:srgbClr val="003366"/>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61913" eaLnBrk="1" hangingPunct="1">
              <a:lnSpc>
                <a:spcPct val="150000"/>
              </a:lnSpc>
            </a:pPr>
            <a:endParaRPr lang="en-US" altLang="en-US" sz="1800" dirty="0">
              <a:solidFill>
                <a:schemeClr val="bg1"/>
              </a:solidFill>
              <a:latin typeface="Constantia" pitchFamily="18" charset="0"/>
              <a:ea typeface="Calibri" pitchFamily="34" charset="0"/>
              <a:cs typeface="Calibri" pitchFamily="34" charset="0"/>
            </a:endParaRPr>
          </a:p>
          <a:p>
            <a:pPr marL="61913" eaLnBrk="1" hangingPunct="1">
              <a:lnSpc>
                <a:spcPct val="150000"/>
              </a:lnSpc>
            </a:pPr>
            <a:endParaRPr lang="en-US" altLang="en-US" sz="1800" dirty="0">
              <a:solidFill>
                <a:schemeClr val="bg1"/>
              </a:solidFill>
              <a:latin typeface="Constantia" pitchFamily="18" charset="0"/>
              <a:ea typeface="Calibri" pitchFamily="34" charset="0"/>
              <a:cs typeface="Calibri" pitchFamily="34" charset="0"/>
            </a:endParaRPr>
          </a:p>
          <a:p>
            <a:pPr marL="61913" eaLnBrk="1" hangingPunct="1">
              <a:lnSpc>
                <a:spcPct val="150000"/>
              </a:lnSpc>
            </a:pPr>
            <a:endParaRPr lang="en-US" altLang="en-US" sz="1800" dirty="0">
              <a:solidFill>
                <a:schemeClr val="bg1"/>
              </a:solidFill>
              <a:latin typeface="Constantia" pitchFamily="18" charset="0"/>
              <a:ea typeface="Calibri" pitchFamily="34" charset="0"/>
              <a:cs typeface="Calibri" pitchFamily="34" charset="0"/>
            </a:endParaRPr>
          </a:p>
          <a:p>
            <a:pPr marL="301229" indent="301229" eaLnBrk="1" hangingPunct="1"/>
            <a:r>
              <a:rPr lang="en-US" altLang="en-US" sz="1500" dirty="0">
                <a:solidFill>
                  <a:schemeClr val="bg1"/>
                </a:solidFill>
                <a:latin typeface="+mj-lt"/>
              </a:rPr>
              <a:t>An undergraduate </a:t>
            </a:r>
            <a:r>
              <a:rPr lang="en-US" altLang="en-US" sz="1500" b="1" dirty="0">
                <a:solidFill>
                  <a:schemeClr val="bg1"/>
                </a:solidFill>
                <a:latin typeface="+mj-lt"/>
              </a:rPr>
              <a:t>conditional</a:t>
            </a:r>
            <a:r>
              <a:rPr lang="en-US" altLang="en-US" sz="1500" dirty="0">
                <a:solidFill>
                  <a:schemeClr val="bg1"/>
                </a:solidFill>
                <a:latin typeface="+mj-lt"/>
              </a:rPr>
              <a:t> admission program to Drexel University </a:t>
            </a:r>
          </a:p>
          <a:p>
            <a:pPr eaLnBrk="1" hangingPunct="1">
              <a:buFont typeface="Wingdings 2" pitchFamily="18" charset="2"/>
              <a:buNone/>
            </a:pPr>
            <a:endParaRPr lang="en-US" altLang="en-US" sz="1500" dirty="0">
              <a:solidFill>
                <a:schemeClr val="bg1"/>
              </a:solidFill>
              <a:latin typeface="+mj-lt"/>
            </a:endParaRPr>
          </a:p>
          <a:p>
            <a:pPr marL="61913" indent="540544" eaLnBrk="1" hangingPunct="1"/>
            <a:r>
              <a:rPr lang="en-US" altLang="en-US" sz="1500" dirty="0">
                <a:solidFill>
                  <a:schemeClr val="bg1"/>
                </a:solidFill>
                <a:latin typeface="+mj-lt"/>
              </a:rPr>
              <a:t>2-4 terms of study that include:</a:t>
            </a:r>
          </a:p>
          <a:p>
            <a:pPr lvl="2" eaLnBrk="1" hangingPunct="1">
              <a:buFont typeface="Wingdings" pitchFamily="2" charset="2"/>
              <a:buChar char="q"/>
            </a:pPr>
            <a:r>
              <a:rPr lang="en-US" altLang="en-US" sz="1800" dirty="0">
                <a:solidFill>
                  <a:schemeClr val="bg1"/>
                </a:solidFill>
                <a:latin typeface="+mj-lt"/>
              </a:rPr>
              <a:t>  Intensive academic English</a:t>
            </a:r>
          </a:p>
          <a:p>
            <a:pPr lvl="2" eaLnBrk="1" hangingPunct="1">
              <a:buFont typeface="Wingdings" pitchFamily="2" charset="2"/>
              <a:buChar char="q"/>
            </a:pPr>
            <a:r>
              <a:rPr lang="en-US" altLang="en-US" sz="1800" dirty="0">
                <a:solidFill>
                  <a:schemeClr val="bg1"/>
                </a:solidFill>
                <a:latin typeface="+mj-lt"/>
              </a:rPr>
              <a:t>  University credit courses</a:t>
            </a:r>
          </a:p>
          <a:p>
            <a:pPr lvl="2" eaLnBrk="1" hangingPunct="1">
              <a:buFont typeface="Wingdings" pitchFamily="2" charset="2"/>
              <a:buChar char="q"/>
            </a:pPr>
            <a:r>
              <a:rPr lang="en-US" altLang="en-US" sz="1800" dirty="0">
                <a:solidFill>
                  <a:schemeClr val="bg1"/>
                </a:solidFill>
                <a:latin typeface="+mj-lt"/>
              </a:rPr>
              <a:t>  Academic advising</a:t>
            </a:r>
          </a:p>
          <a:p>
            <a:pPr lvl="2" eaLnBrk="1" hangingPunct="1">
              <a:buFont typeface="Wingdings" pitchFamily="2" charset="2"/>
              <a:buChar char="q"/>
            </a:pPr>
            <a:r>
              <a:rPr lang="en-US" altLang="en-US" sz="1800" dirty="0">
                <a:solidFill>
                  <a:schemeClr val="bg1"/>
                </a:solidFill>
                <a:latin typeface="+mj-lt"/>
              </a:rPr>
              <a:t>  Cultural and leisure activities</a:t>
            </a:r>
          </a:p>
          <a:p>
            <a:pPr indent="602456" eaLnBrk="1" hangingPunct="1">
              <a:lnSpc>
                <a:spcPct val="150000"/>
              </a:lnSpc>
            </a:pPr>
            <a:endParaRPr lang="en-US" sz="1800" dirty="0">
              <a:solidFill>
                <a:schemeClr val="bg1"/>
              </a:solidFill>
              <a:latin typeface="Arial" pitchFamily="-112" charset="0"/>
              <a:ea typeface="ＭＳ Ｐゴシック" pitchFamily="-112" charset="-128"/>
              <a:cs typeface="ＭＳ Ｐゴシック" pitchFamily="-112" charset="-128"/>
            </a:endParaRPr>
          </a:p>
        </p:txBody>
      </p:sp>
      <p:pic>
        <p:nvPicPr>
          <p:cNvPr id="12" name="Picture 11" descr="Drexel_horizontal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9375" y="4572001"/>
            <a:ext cx="1368425" cy="348077"/>
          </a:xfrm>
          <a:prstGeom prst="rect">
            <a:avLst/>
          </a:prstGeom>
        </p:spPr>
      </p:pic>
      <p:sp>
        <p:nvSpPr>
          <p:cNvPr id="6" name="Title 1"/>
          <p:cNvSpPr>
            <a:spLocks noGrp="1"/>
          </p:cNvSpPr>
          <p:nvPr>
            <p:ph type="ctrTitle"/>
          </p:nvPr>
        </p:nvSpPr>
        <p:spPr>
          <a:xfrm>
            <a:off x="1796097" y="171450"/>
            <a:ext cx="5554980" cy="974012"/>
          </a:xfrm>
        </p:spPr>
        <p:txBody>
          <a:bodyPr>
            <a:normAutofit/>
          </a:bodyPr>
          <a:lstStyle/>
          <a:p>
            <a:pPr eaLnBrk="1" fontAlgn="auto" hangingPunct="1">
              <a:spcAft>
                <a:spcPts val="0"/>
              </a:spcAft>
              <a:defRPr/>
            </a:pPr>
            <a:r>
              <a:rPr lang="en-US" sz="2700" dirty="0">
                <a:solidFill>
                  <a:schemeClr val="bg1"/>
                </a:solidFill>
              </a:rPr>
              <a:t>What is Gateway?</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39534">
            <a:off x="1366670" y="3616669"/>
            <a:ext cx="1752600" cy="131445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92914">
            <a:off x="5736819" y="3193246"/>
            <a:ext cx="2026126" cy="1519595"/>
          </a:xfrm>
          <a:prstGeom prst="rect">
            <a:avLst/>
          </a:prstGeom>
        </p:spPr>
      </p:pic>
    </p:spTree>
    <p:extLst>
      <p:ext uri="{BB962C8B-B14F-4D97-AF65-F5344CB8AC3E}">
        <p14:creationId xmlns:p14="http://schemas.microsoft.com/office/powerpoint/2010/main" val="98255358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
            <a:ext cx="9144000" cy="5171378"/>
          </a:xfrm>
          <a:prstGeom prst="rect">
            <a:avLst/>
          </a:prstGeom>
          <a:solidFill>
            <a:srgbClr val="003366"/>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61913" eaLnBrk="1" hangingPunct="1">
              <a:lnSpc>
                <a:spcPct val="150000"/>
              </a:lnSpc>
            </a:pPr>
            <a:endParaRPr lang="en-US" altLang="en-US" sz="1800" dirty="0">
              <a:solidFill>
                <a:schemeClr val="bg1"/>
              </a:solidFill>
              <a:latin typeface="Constantia" pitchFamily="18" charset="0"/>
              <a:ea typeface="Calibri" pitchFamily="34" charset="0"/>
              <a:cs typeface="Calibri" pitchFamily="34" charset="0"/>
            </a:endParaRPr>
          </a:p>
          <a:p>
            <a:pPr marL="61913" eaLnBrk="1" hangingPunct="1">
              <a:lnSpc>
                <a:spcPct val="150000"/>
              </a:lnSpc>
            </a:pPr>
            <a:endParaRPr lang="en-US" altLang="en-US" sz="1800" dirty="0">
              <a:solidFill>
                <a:schemeClr val="bg1"/>
              </a:solidFill>
              <a:latin typeface="Constantia" pitchFamily="18" charset="0"/>
              <a:ea typeface="Calibri" pitchFamily="34" charset="0"/>
              <a:cs typeface="Calibri" pitchFamily="34" charset="0"/>
            </a:endParaRPr>
          </a:p>
          <a:p>
            <a:pPr marL="61913" eaLnBrk="1" hangingPunct="1">
              <a:lnSpc>
                <a:spcPct val="150000"/>
              </a:lnSpc>
            </a:pPr>
            <a:endParaRPr lang="en-US" altLang="en-US" sz="1800" dirty="0">
              <a:solidFill>
                <a:schemeClr val="bg1"/>
              </a:solidFill>
              <a:latin typeface="Constantia" pitchFamily="18" charset="0"/>
              <a:ea typeface="Calibri" pitchFamily="34" charset="0"/>
              <a:cs typeface="Calibri" pitchFamily="34" charset="0"/>
            </a:endParaRPr>
          </a:p>
          <a:p>
            <a:pPr marL="61913" eaLnBrk="1" hangingPunct="1">
              <a:lnSpc>
                <a:spcPct val="150000"/>
              </a:lnSpc>
            </a:pPr>
            <a:endParaRPr lang="en-US" altLang="en-US" sz="1800" dirty="0">
              <a:solidFill>
                <a:schemeClr val="bg1"/>
              </a:solidFill>
              <a:latin typeface="Constantia" pitchFamily="18" charset="0"/>
              <a:ea typeface="Calibri" pitchFamily="34" charset="0"/>
              <a:cs typeface="Calibri" pitchFamily="34" charset="0"/>
            </a:endParaRPr>
          </a:p>
          <a:p>
            <a:pPr indent="602456" eaLnBrk="1" hangingPunct="1">
              <a:lnSpc>
                <a:spcPct val="150000"/>
              </a:lnSpc>
            </a:pPr>
            <a:endParaRPr lang="en-US" sz="1800" dirty="0">
              <a:solidFill>
                <a:schemeClr val="bg1"/>
              </a:solidFill>
              <a:latin typeface="Arial" pitchFamily="-112" charset="0"/>
              <a:ea typeface="ＭＳ Ｐゴシック" pitchFamily="-112" charset="-128"/>
              <a:cs typeface="ＭＳ Ｐゴシック" pitchFamily="-112" charset="-128"/>
            </a:endParaRPr>
          </a:p>
        </p:txBody>
      </p:sp>
      <p:pic>
        <p:nvPicPr>
          <p:cNvPr id="12" name="Picture 11" descr="Drexel_horizontal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9375" y="4572001"/>
            <a:ext cx="1368425" cy="348077"/>
          </a:xfrm>
          <a:prstGeom prst="rect">
            <a:avLst/>
          </a:prstGeom>
        </p:spPr>
      </p:pic>
      <p:sp>
        <p:nvSpPr>
          <p:cNvPr id="6" name="Title 1"/>
          <p:cNvSpPr>
            <a:spLocks noGrp="1"/>
          </p:cNvSpPr>
          <p:nvPr>
            <p:ph type="ctrTitle"/>
          </p:nvPr>
        </p:nvSpPr>
        <p:spPr>
          <a:xfrm>
            <a:off x="1764307" y="228600"/>
            <a:ext cx="5554980" cy="631112"/>
          </a:xfrm>
        </p:spPr>
        <p:txBody>
          <a:bodyPr>
            <a:normAutofit/>
          </a:bodyPr>
          <a:lstStyle/>
          <a:p>
            <a:pPr algn="ctr" eaLnBrk="1" fontAlgn="auto" hangingPunct="1">
              <a:spcAft>
                <a:spcPts val="0"/>
              </a:spcAft>
              <a:defRPr/>
            </a:pPr>
            <a:r>
              <a:rPr lang="en-US" sz="2700" dirty="0">
                <a:solidFill>
                  <a:schemeClr val="bg1"/>
                </a:solidFill>
              </a:rPr>
              <a:t>Program Courses 2021-2022</a:t>
            </a:r>
          </a:p>
        </p:txBody>
      </p:sp>
      <p:graphicFrame>
        <p:nvGraphicFramePr>
          <p:cNvPr id="8" name="Content Placeholder 3">
            <a:extLst>
              <a:ext uri="{FF2B5EF4-FFF2-40B4-BE49-F238E27FC236}">
                <a16:creationId xmlns:a16="http://schemas.microsoft.com/office/drawing/2014/main" id="{87A04AB7-D89D-4B4E-9E28-4FB9EC56BE43}"/>
              </a:ext>
            </a:extLst>
          </p:cNvPr>
          <p:cNvGraphicFramePr>
            <a:graphicFrameLocks noChangeAspect="1"/>
          </p:cNvGraphicFramePr>
          <p:nvPr>
            <p:extLst>
              <p:ext uri="{D42A27DB-BD31-4B8C-83A1-F6EECF244321}">
                <p14:modId xmlns:p14="http://schemas.microsoft.com/office/powerpoint/2010/main" val="1931990751"/>
              </p:ext>
            </p:extLst>
          </p:nvPr>
        </p:nvGraphicFramePr>
        <p:xfrm>
          <a:off x="1583301" y="784666"/>
          <a:ext cx="6005764" cy="4307473"/>
        </p:xfrm>
        <a:graphic>
          <a:graphicData uri="http://schemas.openxmlformats.org/drawingml/2006/table">
            <a:tbl>
              <a:tblPr firstRow="1" bandRow="1">
                <a:tableStyleId>{5C22544A-7EE6-4342-B048-85BDC9FD1C3A}</a:tableStyleId>
              </a:tblPr>
              <a:tblGrid>
                <a:gridCol w="1742227">
                  <a:extLst>
                    <a:ext uri="{9D8B030D-6E8A-4147-A177-3AD203B41FA5}">
                      <a16:colId xmlns:a16="http://schemas.microsoft.com/office/drawing/2014/main" val="20000"/>
                    </a:ext>
                  </a:extLst>
                </a:gridCol>
                <a:gridCol w="1545973">
                  <a:extLst>
                    <a:ext uri="{9D8B030D-6E8A-4147-A177-3AD203B41FA5}">
                      <a16:colId xmlns:a16="http://schemas.microsoft.com/office/drawing/2014/main" val="20001"/>
                    </a:ext>
                  </a:extLst>
                </a:gridCol>
                <a:gridCol w="1459433">
                  <a:extLst>
                    <a:ext uri="{9D8B030D-6E8A-4147-A177-3AD203B41FA5}">
                      <a16:colId xmlns:a16="http://schemas.microsoft.com/office/drawing/2014/main" val="20002"/>
                    </a:ext>
                  </a:extLst>
                </a:gridCol>
                <a:gridCol w="1258131">
                  <a:extLst>
                    <a:ext uri="{9D8B030D-6E8A-4147-A177-3AD203B41FA5}">
                      <a16:colId xmlns:a16="http://schemas.microsoft.com/office/drawing/2014/main" val="20003"/>
                    </a:ext>
                  </a:extLst>
                </a:gridCol>
              </a:tblGrid>
              <a:tr h="502823">
                <a:tc>
                  <a:txBody>
                    <a:bodyPr/>
                    <a:lstStyle/>
                    <a:p>
                      <a:r>
                        <a:rPr lang="en-US" sz="1400" dirty="0"/>
                        <a:t>Fall  </a:t>
                      </a:r>
                    </a:p>
                  </a:txBody>
                  <a:tcPr marL="83327" marR="83327" marT="45712" marB="45712"/>
                </a:tc>
                <a:tc>
                  <a:txBody>
                    <a:bodyPr/>
                    <a:lstStyle/>
                    <a:p>
                      <a:r>
                        <a:rPr lang="en-US" sz="1400" dirty="0"/>
                        <a:t>Winter  </a:t>
                      </a:r>
                    </a:p>
                  </a:txBody>
                  <a:tcPr marL="83327" marR="83327" marT="45712" marB="45712"/>
                </a:tc>
                <a:tc>
                  <a:txBody>
                    <a:bodyPr/>
                    <a:lstStyle/>
                    <a:p>
                      <a:r>
                        <a:rPr lang="en-US" sz="1400" dirty="0"/>
                        <a:t>Spring </a:t>
                      </a:r>
                    </a:p>
                    <a:p>
                      <a:r>
                        <a:rPr lang="en-US" sz="1400" dirty="0"/>
                        <a:t> </a:t>
                      </a:r>
                    </a:p>
                  </a:txBody>
                  <a:tcPr marL="83327" marR="83327" marT="45712" marB="45712"/>
                </a:tc>
                <a:tc>
                  <a:txBody>
                    <a:bodyPr/>
                    <a:lstStyle/>
                    <a:p>
                      <a:r>
                        <a:rPr lang="en-US" sz="1400" dirty="0"/>
                        <a:t>Summer</a:t>
                      </a:r>
                    </a:p>
                  </a:txBody>
                  <a:tcPr marL="83327" marR="83327" marT="45712" marB="45712"/>
                </a:tc>
                <a:extLst>
                  <a:ext uri="{0D108BD9-81ED-4DB2-BD59-A6C34878D82A}">
                    <a16:rowId xmlns:a16="http://schemas.microsoft.com/office/drawing/2014/main" val="10000"/>
                  </a:ext>
                </a:extLst>
              </a:tr>
              <a:tr h="1062624">
                <a:tc>
                  <a:txBody>
                    <a:bodyPr/>
                    <a:lstStyle/>
                    <a:p>
                      <a:r>
                        <a:rPr lang="en-US" sz="1200" dirty="0"/>
                        <a:t>Academic </a:t>
                      </a:r>
                    </a:p>
                    <a:p>
                      <a:r>
                        <a:rPr lang="en-US" sz="1200" dirty="0"/>
                        <a:t>Listening/Speaking and </a:t>
                      </a:r>
                    </a:p>
                    <a:p>
                      <a:r>
                        <a:rPr lang="en-US" sz="1200" baseline="0" dirty="0"/>
                        <a:t>Writing/Grammar</a:t>
                      </a:r>
                    </a:p>
                    <a:p>
                      <a:r>
                        <a:rPr lang="en-US" sz="1200" baseline="0" dirty="0"/>
                        <a:t>15.0 hours</a:t>
                      </a:r>
                      <a:endParaRPr lang="en-US" sz="1200" dirty="0"/>
                    </a:p>
                  </a:txBody>
                  <a:tcPr marL="83327" marR="83327" marT="45712" marB="45712"/>
                </a:tc>
                <a:tc>
                  <a:txBody>
                    <a:bodyPr/>
                    <a:lstStyle/>
                    <a:p>
                      <a:r>
                        <a:rPr lang="en-US" sz="1200" dirty="0"/>
                        <a:t>Academic </a:t>
                      </a:r>
                    </a:p>
                    <a:p>
                      <a:r>
                        <a:rPr lang="en-US" sz="1200" dirty="0"/>
                        <a:t>Listening/ Speaking</a:t>
                      </a:r>
                      <a:endParaRPr lang="en-US" sz="1200" baseline="0" dirty="0"/>
                    </a:p>
                    <a:p>
                      <a:r>
                        <a:rPr lang="en-US" sz="1200" baseline="0" dirty="0"/>
                        <a:t>7.5 hours</a:t>
                      </a:r>
                      <a:endParaRPr lang="en-US" sz="1200" dirty="0"/>
                    </a:p>
                  </a:txBody>
                  <a:tcPr marL="83327" marR="83327" marT="45712" marB="45712"/>
                </a:tc>
                <a:tc>
                  <a:txBody>
                    <a:bodyPr/>
                    <a:lstStyle/>
                    <a:p>
                      <a:r>
                        <a:rPr lang="en-US" sz="1200" dirty="0"/>
                        <a:t>Gateway Writing </a:t>
                      </a:r>
                      <a:r>
                        <a:rPr lang="en-US" sz="1200" baseline="0" dirty="0"/>
                        <a:t> for Chemistry</a:t>
                      </a:r>
                    </a:p>
                    <a:p>
                      <a:r>
                        <a:rPr lang="en-US" sz="1200" baseline="0" dirty="0"/>
                        <a:t>6.0 hours</a:t>
                      </a:r>
                      <a:endParaRPr lang="en-US" sz="1200" dirty="0"/>
                    </a:p>
                  </a:txBody>
                  <a:tcPr marL="83327" marR="83327" marT="45712" marB="45712"/>
                </a:tc>
                <a:tc>
                  <a:txBody>
                    <a:bodyPr/>
                    <a:lstStyle/>
                    <a:p>
                      <a:r>
                        <a:rPr lang="en-US" sz="1200" dirty="0"/>
                        <a:t>Gateway </a:t>
                      </a:r>
                      <a:r>
                        <a:rPr lang="en-US" sz="1200" baseline="0" dirty="0"/>
                        <a:t>Support for Humanities</a:t>
                      </a:r>
                    </a:p>
                    <a:p>
                      <a:r>
                        <a:rPr lang="en-US" sz="1200" baseline="0" dirty="0"/>
                        <a:t>6.0 hours</a:t>
                      </a:r>
                      <a:endParaRPr lang="en-US" sz="1200" dirty="0"/>
                    </a:p>
                  </a:txBody>
                  <a:tcPr marL="83327" marR="83327" marT="45712" marB="45712"/>
                </a:tc>
                <a:extLst>
                  <a:ext uri="{0D108BD9-81ED-4DB2-BD59-A6C34878D82A}">
                    <a16:rowId xmlns:a16="http://schemas.microsoft.com/office/drawing/2014/main" val="10001"/>
                  </a:ext>
                </a:extLst>
              </a:tr>
              <a:tr h="866875">
                <a:tc>
                  <a:txBody>
                    <a:bodyPr/>
                    <a:lstStyle/>
                    <a:p>
                      <a:r>
                        <a:rPr lang="en-US" sz="1200" dirty="0"/>
                        <a:t>Reading/Vocabulary</a:t>
                      </a:r>
                    </a:p>
                    <a:p>
                      <a:pPr marL="0" indent="0">
                        <a:buFont typeface="Arial" panose="020B0604020202020204" pitchFamily="34" charset="0"/>
                        <a:buNone/>
                      </a:pPr>
                      <a:r>
                        <a:rPr lang="en-US" sz="1200" dirty="0"/>
                        <a:t>6.0 hours</a:t>
                      </a:r>
                    </a:p>
                  </a:txBody>
                  <a:tcPr marL="83327" marR="83327"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Reading/Vocabulary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6.0 hours</a:t>
                      </a:r>
                    </a:p>
                  </a:txBody>
                  <a:tcPr marL="83327" marR="83327"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Skill</a:t>
                      </a:r>
                      <a:r>
                        <a:rPr lang="en-US" sz="1200" baseline="0" dirty="0"/>
                        <a:t>s for College Success</a:t>
                      </a:r>
                      <a:endParaRPr lang="en-US" sz="1200" dirty="0"/>
                    </a:p>
                    <a:p>
                      <a:r>
                        <a:rPr lang="en-US" sz="1200" dirty="0"/>
                        <a:t>3.0</a:t>
                      </a:r>
                      <a:r>
                        <a:rPr lang="en-US" sz="1200" baseline="0" dirty="0"/>
                        <a:t> hours</a:t>
                      </a:r>
                      <a:endParaRPr lang="en-US" sz="1200" dirty="0"/>
                    </a:p>
                  </a:txBody>
                  <a:tcPr marL="83327" marR="83327" marT="45712" marB="45712"/>
                </a:tc>
                <a:tc>
                  <a:txBody>
                    <a:bodyPr/>
                    <a:lstStyle/>
                    <a:p>
                      <a:r>
                        <a:rPr lang="en-US" sz="1200" dirty="0"/>
                        <a:t>Special Topic</a:t>
                      </a:r>
                    </a:p>
                    <a:p>
                      <a:r>
                        <a:rPr lang="en-US" sz="1200" dirty="0"/>
                        <a:t>3.0 hours</a:t>
                      </a:r>
                    </a:p>
                  </a:txBody>
                  <a:tcPr marL="83327" marR="83327" marT="45712" marB="45712"/>
                </a:tc>
                <a:extLst>
                  <a:ext uri="{0D108BD9-81ED-4DB2-BD59-A6C34878D82A}">
                    <a16:rowId xmlns:a16="http://schemas.microsoft.com/office/drawing/2014/main" val="10002"/>
                  </a:ext>
                </a:extLst>
              </a:tr>
              <a:tr h="1153555">
                <a:tc>
                  <a:txBody>
                    <a:bodyPr/>
                    <a:lstStyle/>
                    <a:p>
                      <a:endParaRPr lang="en-US" sz="1200" i="0" dirty="0">
                        <a:solidFill>
                          <a:schemeClr val="tx1"/>
                        </a:solidFill>
                      </a:endParaRPr>
                    </a:p>
                  </a:txBody>
                  <a:tcPr marL="83327" marR="83327" marT="45712" marB="45712"/>
                </a:tc>
                <a:tc>
                  <a:txBody>
                    <a:bodyPr/>
                    <a:lstStyle/>
                    <a:p>
                      <a:r>
                        <a:rPr lang="en-US" sz="1200" dirty="0"/>
                        <a:t>University courses:</a:t>
                      </a:r>
                    </a:p>
                    <a:p>
                      <a:r>
                        <a:rPr lang="en-US" sz="1200" dirty="0"/>
                        <a:t>Math</a:t>
                      </a:r>
                    </a:p>
                    <a:p>
                      <a:r>
                        <a:rPr lang="en-US" sz="1200" dirty="0"/>
                        <a:t>ESL-110</a:t>
                      </a:r>
                    </a:p>
                    <a:p>
                      <a:r>
                        <a:rPr lang="en-US" sz="1200" dirty="0"/>
                        <a:t>6-7 credits total</a:t>
                      </a:r>
                    </a:p>
                  </a:txBody>
                  <a:tcPr marL="83327" marR="83327" marT="45712" marB="45712"/>
                </a:tc>
                <a:tc>
                  <a:txBody>
                    <a:bodyPr/>
                    <a:lstStyle/>
                    <a:p>
                      <a:r>
                        <a:rPr lang="en-US" sz="1200" dirty="0"/>
                        <a:t>University courses:</a:t>
                      </a:r>
                    </a:p>
                    <a:p>
                      <a:r>
                        <a:rPr lang="en-US" sz="1200" dirty="0"/>
                        <a:t>Math</a:t>
                      </a:r>
                    </a:p>
                    <a:p>
                      <a:r>
                        <a:rPr lang="en-US" sz="1200" dirty="0"/>
                        <a:t>CHEM-201</a:t>
                      </a:r>
                    </a:p>
                    <a:p>
                      <a:r>
                        <a:rPr lang="en-US" sz="1200" dirty="0"/>
                        <a:t>ESL 180</a:t>
                      </a:r>
                    </a:p>
                    <a:p>
                      <a:r>
                        <a:rPr lang="en-US" sz="1200" dirty="0"/>
                        <a:t>8-9 credits total</a:t>
                      </a:r>
                    </a:p>
                  </a:txBody>
                  <a:tcPr marL="83327" marR="83327" marT="45712" marB="45712"/>
                </a:tc>
                <a:tc>
                  <a:txBody>
                    <a:bodyPr/>
                    <a:lstStyle/>
                    <a:p>
                      <a:r>
                        <a:rPr lang="en-US" sz="1200" dirty="0"/>
                        <a:t>University courses:</a:t>
                      </a:r>
                    </a:p>
                    <a:p>
                      <a:r>
                        <a:rPr lang="en-US" sz="1200" dirty="0"/>
                        <a:t>Math</a:t>
                      </a:r>
                      <a:r>
                        <a:rPr lang="en-US" sz="1200" baseline="0" dirty="0"/>
                        <a:t> and/or</a:t>
                      </a:r>
                      <a:endParaRPr lang="en-US" sz="1200" dirty="0"/>
                    </a:p>
                    <a:p>
                      <a:r>
                        <a:rPr lang="en-US" sz="1200" dirty="0"/>
                        <a:t>Humanities</a:t>
                      </a:r>
                    </a:p>
                    <a:p>
                      <a:r>
                        <a:rPr lang="en-US" sz="1200" dirty="0"/>
                        <a:t>6-12 credits total</a:t>
                      </a:r>
                    </a:p>
                  </a:txBody>
                  <a:tcPr marL="83327" marR="83327" marT="45712" marB="45712"/>
                </a:tc>
                <a:extLst>
                  <a:ext uri="{0D108BD9-81ED-4DB2-BD59-A6C34878D82A}">
                    <a16:rowId xmlns:a16="http://schemas.microsoft.com/office/drawing/2014/main" val="10003"/>
                  </a:ext>
                </a:extLst>
              </a:tr>
              <a:tr h="6711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Extracurricular </a:t>
                      </a:r>
                      <a:r>
                        <a:rPr lang="en-US" sz="1200" baseline="0" dirty="0"/>
                        <a:t>activities</a:t>
                      </a:r>
                      <a:endParaRPr lang="en-US" sz="1200" dirty="0"/>
                    </a:p>
                    <a:p>
                      <a:endParaRPr lang="en-US" sz="1200" dirty="0"/>
                    </a:p>
                  </a:txBody>
                  <a:tcPr marL="83327" marR="83327" marT="45712" marB="45712">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Extracurricular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activities</a:t>
                      </a:r>
                      <a:endParaRPr lang="en-US" sz="1200" dirty="0">
                        <a:solidFill>
                          <a:schemeClr val="tx1"/>
                        </a:solidFill>
                      </a:endParaRPr>
                    </a:p>
                    <a:p>
                      <a:endParaRPr lang="en-US" sz="1200" dirty="0"/>
                    </a:p>
                  </a:txBody>
                  <a:tcPr marL="83327" marR="83327"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Extracurricular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activities</a:t>
                      </a:r>
                      <a:endParaRPr lang="en-US" sz="1200" dirty="0"/>
                    </a:p>
                    <a:p>
                      <a:endParaRPr lang="en-US" sz="1200" dirty="0"/>
                    </a:p>
                  </a:txBody>
                  <a:tcPr marL="83327" marR="83327"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Extracurricular </a:t>
                      </a:r>
                      <a:r>
                        <a:rPr lang="en-US" sz="1200" baseline="0" dirty="0"/>
                        <a:t>activities</a:t>
                      </a:r>
                      <a:endParaRPr lang="en-US" sz="1200" dirty="0"/>
                    </a:p>
                    <a:p>
                      <a:endParaRPr lang="en-US" sz="1200" dirty="0">
                        <a:solidFill>
                          <a:schemeClr val="tx1"/>
                        </a:solidFill>
                      </a:endParaRPr>
                    </a:p>
                  </a:txBody>
                  <a:tcPr marL="83327" marR="83327" marT="45712" marB="45712"/>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02536833"/>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
            <a:ext cx="9144000" cy="5171378"/>
          </a:xfrm>
          <a:prstGeom prst="rect">
            <a:avLst/>
          </a:prstGeom>
          <a:solidFill>
            <a:srgbClr val="003366"/>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05740" indent="-205740" eaLnBrk="1" fontAlgn="auto" hangingPunct="1">
              <a:spcAft>
                <a:spcPts val="0"/>
              </a:spcAft>
              <a:buClr>
                <a:schemeClr val="accent3"/>
              </a:buClr>
              <a:defRPr/>
            </a:pPr>
            <a:endParaRPr lang="en-US" sz="1800" b="1" dirty="0">
              <a:solidFill>
                <a:schemeClr val="bg1"/>
              </a:solidFill>
              <a:latin typeface="Constantia" pitchFamily="18" charset="0"/>
            </a:endParaRPr>
          </a:p>
          <a:p>
            <a:pPr marL="205740" indent="-205740" eaLnBrk="1" fontAlgn="auto" hangingPunct="1">
              <a:spcAft>
                <a:spcPts val="0"/>
              </a:spcAft>
              <a:buClr>
                <a:schemeClr val="accent3"/>
              </a:buClr>
              <a:defRPr/>
            </a:pPr>
            <a:endParaRPr lang="en-US" sz="1800" b="1" dirty="0">
              <a:solidFill>
                <a:schemeClr val="bg1"/>
              </a:solidFill>
              <a:latin typeface="Constantia" pitchFamily="18" charset="0"/>
            </a:endParaRPr>
          </a:p>
          <a:p>
            <a:pPr marL="602456" eaLnBrk="1" fontAlgn="auto" hangingPunct="1">
              <a:spcAft>
                <a:spcPts val="0"/>
              </a:spcAft>
              <a:buClr>
                <a:schemeClr val="accent3"/>
              </a:buClr>
              <a:defRPr/>
            </a:pPr>
            <a:endParaRPr lang="en-US" sz="1500" b="1" dirty="0">
              <a:solidFill>
                <a:schemeClr val="bg1"/>
              </a:solidFill>
              <a:latin typeface="Constantia" pitchFamily="18" charset="0"/>
            </a:endParaRPr>
          </a:p>
          <a:p>
            <a:pPr marL="602456" eaLnBrk="1" fontAlgn="auto" hangingPunct="1">
              <a:spcAft>
                <a:spcPts val="0"/>
              </a:spcAft>
              <a:buClr>
                <a:schemeClr val="accent3"/>
              </a:buClr>
              <a:defRPr/>
            </a:pPr>
            <a:r>
              <a:rPr lang="en-US" sz="1500" b="1" dirty="0">
                <a:solidFill>
                  <a:schemeClr val="bg1"/>
                </a:solidFill>
                <a:latin typeface="+mj-lt"/>
              </a:rPr>
              <a:t>Students are required to show steady progress in ALL courses. </a:t>
            </a:r>
          </a:p>
          <a:p>
            <a:pPr marL="602456" eaLnBrk="1" fontAlgn="auto" hangingPunct="1">
              <a:lnSpc>
                <a:spcPct val="150000"/>
              </a:lnSpc>
              <a:spcAft>
                <a:spcPts val="0"/>
              </a:spcAft>
              <a:buClr>
                <a:schemeClr val="accent3"/>
              </a:buClr>
              <a:defRPr/>
            </a:pPr>
            <a:r>
              <a:rPr lang="en-US" sz="1500" b="1" dirty="0">
                <a:solidFill>
                  <a:schemeClr val="bg1"/>
                </a:solidFill>
                <a:latin typeface="+mj-lt"/>
              </a:rPr>
              <a:t>For English Language Center courses,  they must:</a:t>
            </a:r>
          </a:p>
          <a:p>
            <a:pPr marL="602456" eaLnBrk="1" fontAlgn="auto" hangingPunct="1">
              <a:spcAft>
                <a:spcPts val="0"/>
              </a:spcAft>
              <a:buClr>
                <a:schemeClr val="accent3"/>
              </a:buClr>
              <a:buFont typeface="Wingdings 2"/>
              <a:buChar char=""/>
              <a:defRPr/>
            </a:pPr>
            <a:r>
              <a:rPr lang="en-US" sz="1500" dirty="0">
                <a:solidFill>
                  <a:schemeClr val="bg1"/>
                </a:solidFill>
                <a:latin typeface="+mj-lt"/>
              </a:rPr>
              <a:t> Achieve final grade of 75% (C) in all courses</a:t>
            </a:r>
          </a:p>
          <a:p>
            <a:pPr marL="602456" eaLnBrk="1" fontAlgn="auto" hangingPunct="1">
              <a:spcAft>
                <a:spcPts val="0"/>
              </a:spcAft>
              <a:buClr>
                <a:schemeClr val="accent3"/>
              </a:buClr>
              <a:buFont typeface="Wingdings 2"/>
              <a:buChar char=""/>
              <a:defRPr/>
            </a:pPr>
            <a:r>
              <a:rPr lang="en-US" sz="1500" dirty="0">
                <a:solidFill>
                  <a:schemeClr val="bg1"/>
                </a:solidFill>
                <a:latin typeface="+mj-lt"/>
              </a:rPr>
              <a:t>Satisfy attendance requirements to maintain I-20 status</a:t>
            </a:r>
          </a:p>
          <a:p>
            <a:pPr marL="602456" eaLnBrk="1" fontAlgn="auto" hangingPunct="1">
              <a:lnSpc>
                <a:spcPct val="150000"/>
              </a:lnSpc>
              <a:spcAft>
                <a:spcPts val="0"/>
              </a:spcAft>
              <a:buClr>
                <a:schemeClr val="accent3"/>
              </a:buClr>
              <a:defRPr/>
            </a:pPr>
            <a:r>
              <a:rPr lang="en-US" sz="1500" b="1" dirty="0">
                <a:solidFill>
                  <a:schemeClr val="bg1"/>
                </a:solidFill>
                <a:latin typeface="+mj-lt"/>
              </a:rPr>
              <a:t>For Drexel courses, they must:</a:t>
            </a:r>
          </a:p>
          <a:p>
            <a:pPr marL="602456" eaLnBrk="1" fontAlgn="auto" hangingPunct="1">
              <a:spcAft>
                <a:spcPts val="0"/>
              </a:spcAft>
              <a:buClr>
                <a:schemeClr val="accent3"/>
              </a:buClr>
              <a:buFont typeface="Wingdings 2"/>
              <a:buChar char=""/>
              <a:defRPr/>
            </a:pPr>
            <a:r>
              <a:rPr lang="en-US" sz="1500" dirty="0">
                <a:solidFill>
                  <a:schemeClr val="bg1"/>
                </a:solidFill>
                <a:latin typeface="+mj-lt"/>
              </a:rPr>
              <a:t>Achieve a minimum 2.00 GPA (C) IN EACH COURSE</a:t>
            </a:r>
          </a:p>
          <a:p>
            <a:pPr marL="602456" eaLnBrk="1" fontAlgn="auto" hangingPunct="1">
              <a:spcAft>
                <a:spcPts val="0"/>
              </a:spcAft>
              <a:buClr>
                <a:schemeClr val="accent3"/>
              </a:buClr>
              <a:buFont typeface="Wingdings 2"/>
              <a:buChar char=""/>
              <a:defRPr/>
            </a:pPr>
            <a:r>
              <a:rPr lang="en-US" sz="1500" dirty="0">
                <a:solidFill>
                  <a:schemeClr val="bg1"/>
                </a:solidFill>
                <a:latin typeface="+mj-lt"/>
              </a:rPr>
              <a:t>Achieve a 2.50 or 2.75 cumulative GPA by the end of the program, depending on the selected major</a:t>
            </a:r>
          </a:p>
          <a:p>
            <a:pPr marL="602456" eaLnBrk="1" fontAlgn="auto" hangingPunct="1">
              <a:spcAft>
                <a:spcPts val="0"/>
              </a:spcAft>
              <a:buClr>
                <a:schemeClr val="accent3"/>
              </a:buClr>
              <a:defRPr/>
            </a:pPr>
            <a:endParaRPr lang="en-US" sz="1500" dirty="0">
              <a:solidFill>
                <a:schemeClr val="bg1"/>
              </a:solidFill>
              <a:latin typeface="+mj-lt"/>
            </a:endParaRPr>
          </a:p>
          <a:p>
            <a:pPr marL="602456" eaLnBrk="1" fontAlgn="auto" hangingPunct="1">
              <a:spcAft>
                <a:spcPts val="0"/>
              </a:spcAft>
              <a:buClr>
                <a:schemeClr val="accent3"/>
              </a:buClr>
              <a:defRPr/>
            </a:pPr>
            <a:r>
              <a:rPr lang="en-US" sz="1500" dirty="0">
                <a:solidFill>
                  <a:schemeClr val="bg1"/>
                </a:solidFill>
                <a:latin typeface="+mj-lt"/>
              </a:rPr>
              <a:t>If any of the above criteria are not met, students will be allowed ONE term to improve (a probationary term). </a:t>
            </a:r>
          </a:p>
          <a:p>
            <a:pPr marL="602456" eaLnBrk="1" fontAlgn="auto" hangingPunct="1">
              <a:lnSpc>
                <a:spcPct val="150000"/>
              </a:lnSpc>
              <a:spcAft>
                <a:spcPts val="0"/>
              </a:spcAft>
              <a:buClr>
                <a:schemeClr val="accent3"/>
              </a:buClr>
              <a:defRPr/>
            </a:pPr>
            <a:r>
              <a:rPr lang="en-US" sz="1500" dirty="0">
                <a:solidFill>
                  <a:schemeClr val="bg1"/>
                </a:solidFill>
                <a:latin typeface="+mj-lt"/>
              </a:rPr>
              <a:t>Students not meeting progression criteria in the next term may be advised out of the program.</a:t>
            </a:r>
          </a:p>
        </p:txBody>
      </p:sp>
      <p:pic>
        <p:nvPicPr>
          <p:cNvPr id="12" name="Picture 11" descr="Drexel_horizontal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9375" y="4572001"/>
            <a:ext cx="1368425" cy="348077"/>
          </a:xfrm>
          <a:prstGeom prst="rect">
            <a:avLst/>
          </a:prstGeom>
        </p:spPr>
      </p:pic>
      <p:sp>
        <p:nvSpPr>
          <p:cNvPr id="6" name="Title 1"/>
          <p:cNvSpPr>
            <a:spLocks noGrp="1"/>
          </p:cNvSpPr>
          <p:nvPr>
            <p:ph type="ctrTitle"/>
          </p:nvPr>
        </p:nvSpPr>
        <p:spPr>
          <a:xfrm>
            <a:off x="1796097" y="171450"/>
            <a:ext cx="5554980" cy="516812"/>
          </a:xfrm>
        </p:spPr>
        <p:txBody>
          <a:bodyPr>
            <a:normAutofit/>
          </a:bodyPr>
          <a:lstStyle/>
          <a:p>
            <a:pPr eaLnBrk="1" fontAlgn="auto" hangingPunct="1">
              <a:spcAft>
                <a:spcPts val="0"/>
              </a:spcAft>
              <a:defRPr/>
            </a:pPr>
            <a:r>
              <a:rPr lang="en-US" sz="2700" dirty="0">
                <a:solidFill>
                  <a:schemeClr val="bg1"/>
                </a:solidFill>
              </a:rPr>
              <a:t>Progress in Gateway</a:t>
            </a:r>
          </a:p>
        </p:txBody>
      </p:sp>
    </p:spTree>
    <p:extLst>
      <p:ext uri="{BB962C8B-B14F-4D97-AF65-F5344CB8AC3E}">
        <p14:creationId xmlns:p14="http://schemas.microsoft.com/office/powerpoint/2010/main" val="3691954246"/>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
            <a:ext cx="9144000" cy="5171378"/>
          </a:xfrm>
          <a:prstGeom prst="rect">
            <a:avLst/>
          </a:prstGeom>
          <a:solidFill>
            <a:srgbClr val="003366"/>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74320" indent="-212598" eaLnBrk="1" fontAlgn="auto" hangingPunct="1">
              <a:spcAft>
                <a:spcPts val="0"/>
              </a:spcAft>
              <a:buFont typeface="Wingdings 2"/>
              <a:buChar char=""/>
              <a:defRPr/>
            </a:pPr>
            <a:endParaRPr lang="en-US" sz="1500" dirty="0">
              <a:solidFill>
                <a:schemeClr val="bg1"/>
              </a:solidFill>
              <a:latin typeface="Constantia" pitchFamily="18" charset="0"/>
            </a:endParaRPr>
          </a:p>
          <a:p>
            <a:pPr marL="274320" indent="-212598" eaLnBrk="1" fontAlgn="auto" hangingPunct="1">
              <a:spcAft>
                <a:spcPts val="0"/>
              </a:spcAft>
              <a:buFont typeface="Wingdings 2"/>
              <a:buChar char=""/>
              <a:defRPr/>
            </a:pPr>
            <a:endParaRPr lang="en-US" sz="1500" dirty="0">
              <a:solidFill>
                <a:schemeClr val="bg1"/>
              </a:solidFill>
              <a:latin typeface="Constantia" pitchFamily="18" charset="0"/>
            </a:endParaRPr>
          </a:p>
          <a:p>
            <a:pPr marL="274320" indent="-212598" eaLnBrk="1" fontAlgn="auto" hangingPunct="1">
              <a:spcAft>
                <a:spcPts val="0"/>
              </a:spcAft>
              <a:buFont typeface="Wingdings 2"/>
              <a:buChar char=""/>
              <a:defRPr/>
            </a:pPr>
            <a:endParaRPr lang="en-US" sz="1500" dirty="0">
              <a:solidFill>
                <a:schemeClr val="bg1"/>
              </a:solidFill>
              <a:latin typeface="Constantia" pitchFamily="18" charset="0"/>
            </a:endParaRPr>
          </a:p>
          <a:p>
            <a:pPr marL="274320" indent="-212598" eaLnBrk="1" fontAlgn="auto" hangingPunct="1">
              <a:spcAft>
                <a:spcPts val="0"/>
              </a:spcAft>
              <a:buFont typeface="Wingdings 2"/>
              <a:buChar char=""/>
              <a:defRPr/>
            </a:pPr>
            <a:endParaRPr lang="en-US" sz="1500" dirty="0">
              <a:solidFill>
                <a:schemeClr val="bg1"/>
              </a:solidFill>
              <a:latin typeface="Constantia" pitchFamily="18" charset="0"/>
            </a:endParaRPr>
          </a:p>
          <a:p>
            <a:pPr marL="644129" eaLnBrk="1" fontAlgn="auto" hangingPunct="1">
              <a:spcAft>
                <a:spcPts val="0"/>
              </a:spcAft>
              <a:buFont typeface="Wingdings 2"/>
              <a:buChar char=""/>
              <a:defRPr/>
            </a:pPr>
            <a:r>
              <a:rPr lang="en-US" sz="1500" dirty="0">
                <a:solidFill>
                  <a:schemeClr val="bg1"/>
                </a:solidFill>
                <a:latin typeface="Constantia" pitchFamily="18" charset="0"/>
              </a:rPr>
              <a:t>  </a:t>
            </a:r>
            <a:r>
              <a:rPr lang="en-US" sz="1800" dirty="0">
                <a:solidFill>
                  <a:schemeClr val="bg1"/>
                </a:solidFill>
                <a:latin typeface="+mn-lt"/>
              </a:rPr>
              <a:t>Complete </a:t>
            </a:r>
            <a:r>
              <a:rPr lang="en-US" sz="1800" b="1" dirty="0">
                <a:solidFill>
                  <a:schemeClr val="bg1"/>
                </a:solidFill>
                <a:latin typeface="+mn-lt"/>
              </a:rPr>
              <a:t>at least through the Spring quarter</a:t>
            </a:r>
            <a:endParaRPr lang="en-US" sz="1800" dirty="0">
              <a:solidFill>
                <a:schemeClr val="bg1"/>
              </a:solidFill>
              <a:latin typeface="+mn-lt"/>
            </a:endParaRPr>
          </a:p>
          <a:p>
            <a:pPr marL="644129" algn="ctr" eaLnBrk="1" fontAlgn="auto" hangingPunct="1">
              <a:spcAft>
                <a:spcPts val="0"/>
              </a:spcAft>
              <a:defRPr/>
            </a:pPr>
            <a:r>
              <a:rPr lang="en-US" sz="1800" i="1" dirty="0">
                <a:solidFill>
                  <a:schemeClr val="bg1"/>
                </a:solidFill>
                <a:latin typeface="+mn-lt"/>
              </a:rPr>
              <a:t>And</a:t>
            </a:r>
          </a:p>
          <a:p>
            <a:pPr marL="862013" indent="-217885" eaLnBrk="1" fontAlgn="auto" hangingPunct="1">
              <a:spcAft>
                <a:spcPts val="0"/>
              </a:spcAft>
              <a:buFont typeface="Wingdings 2"/>
              <a:buChar char=""/>
              <a:defRPr/>
            </a:pPr>
            <a:r>
              <a:rPr lang="en-US" sz="1800" dirty="0">
                <a:solidFill>
                  <a:schemeClr val="bg1"/>
                </a:solidFill>
                <a:latin typeface="+mn-lt"/>
              </a:rPr>
              <a:t>Achieve </a:t>
            </a:r>
            <a:r>
              <a:rPr lang="en-US" sz="1800" b="1" dirty="0">
                <a:solidFill>
                  <a:schemeClr val="bg1"/>
                </a:solidFill>
                <a:latin typeface="+mn-lt"/>
              </a:rPr>
              <a:t>cumulative GPA of 2.50 </a:t>
            </a:r>
            <a:r>
              <a:rPr lang="en-US" sz="1800" dirty="0">
                <a:solidFill>
                  <a:schemeClr val="bg1"/>
                </a:solidFill>
                <a:latin typeface="+mn-lt"/>
              </a:rPr>
              <a:t>(C+/B-) for non-STEM majors or </a:t>
            </a:r>
            <a:r>
              <a:rPr lang="en-US" sz="1800" b="1" dirty="0">
                <a:solidFill>
                  <a:schemeClr val="bg1"/>
                </a:solidFill>
                <a:latin typeface="+mn-lt"/>
              </a:rPr>
              <a:t>2.75</a:t>
            </a:r>
            <a:r>
              <a:rPr lang="en-US" sz="1800" dirty="0">
                <a:solidFill>
                  <a:schemeClr val="bg1"/>
                </a:solidFill>
                <a:latin typeface="+mn-lt"/>
              </a:rPr>
              <a:t> (B/B-) for STEM majors in Drexel University courses and 75% (C) in English Language Center courses</a:t>
            </a:r>
          </a:p>
          <a:p>
            <a:pPr marL="644128" algn="ctr" fontAlgn="auto">
              <a:spcAft>
                <a:spcPts val="0"/>
              </a:spcAft>
              <a:defRPr/>
            </a:pPr>
            <a:r>
              <a:rPr lang="en-US" sz="1800" i="1" dirty="0">
                <a:solidFill>
                  <a:schemeClr val="bg1"/>
                </a:solidFill>
                <a:latin typeface="+mn-lt"/>
              </a:rPr>
              <a:t>And</a:t>
            </a:r>
          </a:p>
          <a:p>
            <a:pPr marL="862013" indent="-217885" eaLnBrk="1" fontAlgn="auto" hangingPunct="1">
              <a:spcAft>
                <a:spcPts val="0"/>
              </a:spcAft>
              <a:buFont typeface="Wingdings 2"/>
              <a:buChar char=""/>
              <a:defRPr/>
            </a:pPr>
            <a:r>
              <a:rPr lang="en-US" sz="1800" dirty="0">
                <a:solidFill>
                  <a:schemeClr val="bg1"/>
                </a:solidFill>
                <a:latin typeface="+mn-lt"/>
              </a:rPr>
              <a:t>Obtain a </a:t>
            </a:r>
            <a:r>
              <a:rPr lang="en-US" sz="1800" b="1" dirty="0">
                <a:solidFill>
                  <a:schemeClr val="bg1"/>
                </a:solidFill>
                <a:latin typeface="+mn-lt"/>
              </a:rPr>
              <a:t>letter of recommendation </a:t>
            </a:r>
            <a:r>
              <a:rPr lang="en-US" sz="1800" dirty="0">
                <a:solidFill>
                  <a:schemeClr val="bg1"/>
                </a:solidFill>
                <a:latin typeface="+mn-lt"/>
              </a:rPr>
              <a:t>from the ELC</a:t>
            </a:r>
          </a:p>
        </p:txBody>
      </p:sp>
      <p:pic>
        <p:nvPicPr>
          <p:cNvPr id="12" name="Picture 11" descr="Drexel_horizontal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9375" y="4572001"/>
            <a:ext cx="1368425" cy="348077"/>
          </a:xfrm>
          <a:prstGeom prst="rect">
            <a:avLst/>
          </a:prstGeom>
        </p:spPr>
      </p:pic>
      <p:sp>
        <p:nvSpPr>
          <p:cNvPr id="6" name="Title 1"/>
          <p:cNvSpPr>
            <a:spLocks noGrp="1"/>
          </p:cNvSpPr>
          <p:nvPr>
            <p:ph type="ctrTitle"/>
          </p:nvPr>
        </p:nvSpPr>
        <p:spPr>
          <a:xfrm>
            <a:off x="1796097" y="171450"/>
            <a:ext cx="5554980" cy="516812"/>
          </a:xfrm>
        </p:spPr>
        <p:txBody>
          <a:bodyPr>
            <a:normAutofit fontScale="90000"/>
          </a:bodyPr>
          <a:lstStyle/>
          <a:p>
            <a:pPr eaLnBrk="1" fontAlgn="auto" hangingPunct="1">
              <a:spcAft>
                <a:spcPts val="0"/>
              </a:spcAft>
              <a:defRPr/>
            </a:pPr>
            <a:r>
              <a:rPr lang="en-US" sz="2700" dirty="0">
                <a:solidFill>
                  <a:schemeClr val="bg1"/>
                </a:solidFill>
              </a:rPr>
              <a:t>Drexel Matriculation Requirements</a:t>
            </a:r>
          </a:p>
        </p:txBody>
      </p:sp>
    </p:spTree>
    <p:extLst>
      <p:ext uri="{BB962C8B-B14F-4D97-AF65-F5344CB8AC3E}">
        <p14:creationId xmlns:p14="http://schemas.microsoft.com/office/powerpoint/2010/main" val="1123678530"/>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
            <a:ext cx="9144000" cy="5171378"/>
          </a:xfrm>
          <a:prstGeom prst="rect">
            <a:avLst/>
          </a:prstGeom>
          <a:solidFill>
            <a:srgbClr val="003366"/>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a:p>
            <a:endParaRPr lang="en-US" sz="2100" dirty="0">
              <a:solidFill>
                <a:schemeClr val="bg1"/>
              </a:solidFill>
            </a:endParaRPr>
          </a:p>
          <a:p>
            <a:pPr marL="685800" indent="-41672">
              <a:buFont typeface="Arial" panose="020B0604020202020204" pitchFamily="34" charset="0"/>
              <a:buChar char="•"/>
            </a:pPr>
            <a:r>
              <a:rPr lang="en-US" sz="1800" dirty="0">
                <a:solidFill>
                  <a:schemeClr val="bg1"/>
                </a:solidFill>
              </a:rPr>
              <a:t>  Students who apply for direct admission to the university with the Common 	Application (by January 15) may be referred to Gateway.</a:t>
            </a:r>
          </a:p>
          <a:p>
            <a:pPr marL="685800" indent="-41672">
              <a:buFont typeface="Arial" panose="020B0604020202020204" pitchFamily="34" charset="0"/>
              <a:buChar char="•"/>
            </a:pPr>
            <a:endParaRPr lang="en-US" sz="1800" dirty="0">
              <a:solidFill>
                <a:schemeClr val="bg1"/>
              </a:solidFill>
            </a:endParaRPr>
          </a:p>
          <a:p>
            <a:pPr marL="644129">
              <a:buFont typeface="Arial" panose="020B0604020202020204" pitchFamily="34" charset="0"/>
              <a:buChar char="•"/>
            </a:pPr>
            <a:r>
              <a:rPr lang="en-US" sz="1800" dirty="0">
                <a:solidFill>
                  <a:schemeClr val="bg1"/>
                </a:solidFill>
              </a:rPr>
              <a:t>  Students who apply directly to Gateway with the Slate application (by July 15 or 	November 1) on the ELC website do not need to submit letters of reference or 	an essay.</a:t>
            </a:r>
          </a:p>
        </p:txBody>
      </p:sp>
      <p:pic>
        <p:nvPicPr>
          <p:cNvPr id="12" name="Picture 11" descr="Drexel_horizontal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9375" y="4572001"/>
            <a:ext cx="1368425" cy="348077"/>
          </a:xfrm>
          <a:prstGeom prst="rect">
            <a:avLst/>
          </a:prstGeom>
        </p:spPr>
      </p:pic>
      <p:sp>
        <p:nvSpPr>
          <p:cNvPr id="6" name="Title 1"/>
          <p:cNvSpPr>
            <a:spLocks noGrp="1"/>
          </p:cNvSpPr>
          <p:nvPr>
            <p:ph type="ctrTitle"/>
          </p:nvPr>
        </p:nvSpPr>
        <p:spPr>
          <a:xfrm>
            <a:off x="1796097" y="171450"/>
            <a:ext cx="5554980" cy="516812"/>
          </a:xfrm>
        </p:spPr>
        <p:txBody>
          <a:bodyPr>
            <a:normAutofit/>
          </a:bodyPr>
          <a:lstStyle/>
          <a:p>
            <a:pPr eaLnBrk="1" fontAlgn="auto" hangingPunct="1">
              <a:spcAft>
                <a:spcPts val="0"/>
              </a:spcAft>
              <a:defRPr/>
            </a:pPr>
            <a:r>
              <a:rPr lang="en-US" sz="2700" dirty="0">
                <a:solidFill>
                  <a:schemeClr val="bg1"/>
                </a:solidFill>
              </a:rPr>
              <a:t>How to Apply</a:t>
            </a:r>
          </a:p>
        </p:txBody>
      </p:sp>
    </p:spTree>
    <p:extLst>
      <p:ext uri="{BB962C8B-B14F-4D97-AF65-F5344CB8AC3E}">
        <p14:creationId xmlns:p14="http://schemas.microsoft.com/office/powerpoint/2010/main" val="2925160863"/>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
            <a:ext cx="9144000" cy="5171378"/>
          </a:xfrm>
          <a:prstGeom prst="rect">
            <a:avLst/>
          </a:prstGeom>
          <a:solidFill>
            <a:srgbClr val="003366"/>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a:p>
            <a:endParaRPr lang="en-US" sz="2100" dirty="0">
              <a:solidFill>
                <a:schemeClr val="bg1"/>
              </a:solidFill>
            </a:endParaRPr>
          </a:p>
          <a:p>
            <a:pPr marL="685800" indent="-41672">
              <a:buFont typeface="Arial" panose="020B0604020202020204" pitchFamily="34" charset="0"/>
              <a:buChar char="•"/>
            </a:pPr>
            <a:r>
              <a:rPr lang="en-US" sz="1800" dirty="0">
                <a:solidFill>
                  <a:schemeClr val="bg1"/>
                </a:solidFill>
              </a:rPr>
              <a:t>  Students must meet eligibility requirements for their major of choice.</a:t>
            </a:r>
          </a:p>
          <a:p>
            <a:pPr marL="1143000" lvl="1" indent="-41672">
              <a:buFont typeface="Arial" panose="020B0604020202020204" pitchFamily="34" charset="0"/>
              <a:buChar char="•"/>
            </a:pPr>
            <a:r>
              <a:rPr lang="en-US" sz="1800" dirty="0">
                <a:solidFill>
                  <a:schemeClr val="bg1"/>
                </a:solidFill>
              </a:rPr>
              <a:t>  Drexel does a holistic review.</a:t>
            </a:r>
          </a:p>
          <a:p>
            <a:pPr marL="685800" indent="-41672">
              <a:buFont typeface="Arial" panose="020B0604020202020204" pitchFamily="34" charset="0"/>
              <a:buChar char="•"/>
            </a:pPr>
            <a:endParaRPr lang="en-US" sz="1800" dirty="0">
              <a:solidFill>
                <a:schemeClr val="bg1"/>
              </a:solidFill>
            </a:endParaRPr>
          </a:p>
          <a:p>
            <a:pPr marL="644129">
              <a:buFont typeface="Arial" panose="020B0604020202020204" pitchFamily="34" charset="0"/>
              <a:buChar char="•"/>
            </a:pPr>
            <a:r>
              <a:rPr lang="en-US" sz="1800" dirty="0">
                <a:solidFill>
                  <a:schemeClr val="bg1"/>
                </a:solidFill>
              </a:rPr>
              <a:t>  Students need</a:t>
            </a:r>
          </a:p>
          <a:p>
            <a:pPr marL="1101329" lvl="1">
              <a:buFont typeface="Arial" panose="020B0604020202020204" pitchFamily="34" charset="0"/>
              <a:buChar char="•"/>
            </a:pPr>
            <a:r>
              <a:rPr lang="en-US" sz="1800" dirty="0">
                <a:solidFill>
                  <a:schemeClr val="bg1"/>
                </a:solidFill>
              </a:rPr>
              <a:t>  TOEFL 53 or IELTS 5.0 for Fall entry (currently accepting Duolingo 80)</a:t>
            </a:r>
          </a:p>
          <a:p>
            <a:pPr marL="1101329" lvl="1">
              <a:buFont typeface="Arial" panose="020B0604020202020204" pitchFamily="34" charset="0"/>
              <a:buChar char="•"/>
            </a:pPr>
            <a:r>
              <a:rPr lang="en-US" sz="1800" dirty="0">
                <a:solidFill>
                  <a:schemeClr val="bg1"/>
                </a:solidFill>
              </a:rPr>
              <a:t>  TOEFL 62 or IELTS 5.5 for Winter entry (currently accepting Duolingo 90)</a:t>
            </a:r>
          </a:p>
          <a:p>
            <a:pPr marL="1101329" lvl="1">
              <a:buFont typeface="Arial" panose="020B0604020202020204" pitchFamily="34" charset="0"/>
              <a:buChar char="•"/>
            </a:pPr>
            <a:r>
              <a:rPr lang="en-US" sz="1800" dirty="0">
                <a:solidFill>
                  <a:schemeClr val="bg1"/>
                </a:solidFill>
              </a:rPr>
              <a:t>  We can also offer our Versant English Placement Exam for admission</a:t>
            </a:r>
          </a:p>
        </p:txBody>
      </p:sp>
      <p:pic>
        <p:nvPicPr>
          <p:cNvPr id="12" name="Picture 11" descr="Drexel_horizontal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9375" y="4572001"/>
            <a:ext cx="1368425" cy="348077"/>
          </a:xfrm>
          <a:prstGeom prst="rect">
            <a:avLst/>
          </a:prstGeom>
        </p:spPr>
      </p:pic>
      <p:sp>
        <p:nvSpPr>
          <p:cNvPr id="6" name="Title 1"/>
          <p:cNvSpPr>
            <a:spLocks noGrp="1"/>
          </p:cNvSpPr>
          <p:nvPr>
            <p:ph type="ctrTitle"/>
          </p:nvPr>
        </p:nvSpPr>
        <p:spPr>
          <a:xfrm>
            <a:off x="1796097" y="171450"/>
            <a:ext cx="5554980" cy="516812"/>
          </a:xfrm>
        </p:spPr>
        <p:txBody>
          <a:bodyPr>
            <a:normAutofit/>
          </a:bodyPr>
          <a:lstStyle/>
          <a:p>
            <a:pPr eaLnBrk="1" fontAlgn="auto" hangingPunct="1">
              <a:spcAft>
                <a:spcPts val="0"/>
              </a:spcAft>
              <a:defRPr/>
            </a:pPr>
            <a:r>
              <a:rPr lang="en-US" sz="2700" dirty="0">
                <a:solidFill>
                  <a:schemeClr val="bg1"/>
                </a:solidFill>
              </a:rPr>
              <a:t>How to Qualify for Gateway</a:t>
            </a:r>
          </a:p>
        </p:txBody>
      </p:sp>
    </p:spTree>
    <p:extLst>
      <p:ext uri="{BB962C8B-B14F-4D97-AF65-F5344CB8AC3E}">
        <p14:creationId xmlns:p14="http://schemas.microsoft.com/office/powerpoint/2010/main" val="101779788"/>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
            <a:ext cx="9144000" cy="5171378"/>
          </a:xfrm>
          <a:prstGeom prst="rect">
            <a:avLst/>
          </a:prstGeom>
          <a:solidFill>
            <a:srgbClr val="003366"/>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a:p>
            <a:pPr marL="644129" eaLnBrk="1" hangingPunct="1">
              <a:buClr>
                <a:srgbClr val="000000"/>
              </a:buClr>
              <a:buSzPct val="102000"/>
              <a:buFont typeface="Arial" pitchFamily="34" charset="0"/>
              <a:buChar char="•"/>
            </a:pPr>
            <a:endParaRPr lang="en-US" altLang="en-US" sz="1800" dirty="0">
              <a:solidFill>
                <a:schemeClr val="bg1"/>
              </a:solidFill>
              <a:sym typeface="Arial" pitchFamily="34" charset="0"/>
            </a:endParaRPr>
          </a:p>
          <a:p>
            <a:pPr marL="644129" eaLnBrk="1" hangingPunct="1">
              <a:buClr>
                <a:schemeClr val="bg1"/>
              </a:buClr>
              <a:buSzPct val="102000"/>
              <a:buFont typeface="Arial" pitchFamily="34" charset="0"/>
              <a:buChar char="•"/>
            </a:pPr>
            <a:r>
              <a:rPr lang="en-US" altLang="en-US" sz="1800" dirty="0">
                <a:solidFill>
                  <a:schemeClr val="bg1"/>
                </a:solidFill>
                <a:sym typeface="Arial" pitchFamily="34" charset="0"/>
              </a:rPr>
              <a:t>  Gateway students can live on campus or off campus.</a:t>
            </a:r>
          </a:p>
          <a:p>
            <a:pPr marL="644129" eaLnBrk="1" hangingPunct="1">
              <a:buClr>
                <a:schemeClr val="bg1"/>
              </a:buClr>
              <a:buSzPct val="102000"/>
              <a:buFont typeface="Arial" pitchFamily="34" charset="0"/>
              <a:buChar char="•"/>
            </a:pPr>
            <a:endParaRPr lang="en-US" altLang="en-US" sz="1800" dirty="0">
              <a:solidFill>
                <a:schemeClr val="bg1"/>
              </a:solidFill>
              <a:sym typeface="Arial" pitchFamily="34" charset="0"/>
            </a:endParaRPr>
          </a:p>
          <a:p>
            <a:pPr marL="862013" indent="-217885" eaLnBrk="1" hangingPunct="1">
              <a:buClr>
                <a:schemeClr val="bg1"/>
              </a:buClr>
              <a:buSzPct val="102000"/>
              <a:buFont typeface="Arial" pitchFamily="34" charset="0"/>
              <a:buChar char="•"/>
            </a:pPr>
            <a:r>
              <a:rPr lang="en-US" altLang="en-US" sz="1800" dirty="0">
                <a:solidFill>
                  <a:schemeClr val="bg1"/>
                </a:solidFill>
                <a:sym typeface="Arial" pitchFamily="34" charset="0"/>
              </a:rPr>
              <a:t>To live in a residence hall, students must  register for all terms, from September/January to June.</a:t>
            </a:r>
          </a:p>
          <a:p>
            <a:pPr marL="644129" eaLnBrk="1" hangingPunct="1">
              <a:buClr>
                <a:schemeClr val="bg1"/>
              </a:buClr>
              <a:buSzPct val="102000"/>
              <a:buFont typeface="Arial" pitchFamily="34" charset="0"/>
              <a:buChar char="•"/>
            </a:pPr>
            <a:endParaRPr lang="en-US" altLang="en-US" sz="1800" dirty="0">
              <a:solidFill>
                <a:schemeClr val="bg1"/>
              </a:solidFill>
              <a:sym typeface="Arial" pitchFamily="34" charset="0"/>
            </a:endParaRPr>
          </a:p>
          <a:p>
            <a:pPr marL="644129" eaLnBrk="1" hangingPunct="1">
              <a:buClr>
                <a:schemeClr val="bg1"/>
              </a:buClr>
              <a:buSzPct val="102000"/>
              <a:buFont typeface="Arial" pitchFamily="34" charset="0"/>
              <a:buChar char="•"/>
            </a:pPr>
            <a:r>
              <a:rPr lang="en-US" altLang="en-US" sz="1800" dirty="0">
                <a:solidFill>
                  <a:schemeClr val="bg1"/>
                </a:solidFill>
                <a:sym typeface="Arial" pitchFamily="34" charset="0"/>
              </a:rPr>
              <a:t>   A meal plan is required.</a:t>
            </a:r>
          </a:p>
          <a:p>
            <a:pPr marL="644129"/>
            <a:endParaRPr lang="en-US" sz="1800" dirty="0">
              <a:solidFill>
                <a:schemeClr val="bg1"/>
              </a:solidFill>
            </a:endParaRPr>
          </a:p>
          <a:p>
            <a:r>
              <a:rPr lang="en-US" sz="1800" dirty="0">
                <a:solidFill>
                  <a:schemeClr val="bg1"/>
                </a:solidFill>
              </a:rPr>
              <a:t>	</a:t>
            </a:r>
          </a:p>
        </p:txBody>
      </p:sp>
      <p:pic>
        <p:nvPicPr>
          <p:cNvPr id="12" name="Picture 11" descr="Drexel_horizontal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9375" y="4572001"/>
            <a:ext cx="1368425" cy="348077"/>
          </a:xfrm>
          <a:prstGeom prst="rect">
            <a:avLst/>
          </a:prstGeom>
        </p:spPr>
      </p:pic>
      <p:sp>
        <p:nvSpPr>
          <p:cNvPr id="6" name="Title 1"/>
          <p:cNvSpPr>
            <a:spLocks noGrp="1"/>
          </p:cNvSpPr>
          <p:nvPr>
            <p:ph type="ctrTitle"/>
          </p:nvPr>
        </p:nvSpPr>
        <p:spPr>
          <a:xfrm>
            <a:off x="1796097" y="171450"/>
            <a:ext cx="5554980" cy="514350"/>
          </a:xfrm>
        </p:spPr>
        <p:txBody>
          <a:bodyPr>
            <a:normAutofit/>
          </a:bodyPr>
          <a:lstStyle/>
          <a:p>
            <a:pPr eaLnBrk="1" fontAlgn="auto" hangingPunct="1">
              <a:spcAft>
                <a:spcPts val="0"/>
              </a:spcAft>
              <a:defRPr/>
            </a:pPr>
            <a:r>
              <a:rPr lang="en-US" sz="2700" dirty="0">
                <a:solidFill>
                  <a:schemeClr val="bg1"/>
                </a:solidFill>
              </a:rPr>
              <a:t>Housing</a:t>
            </a:r>
          </a:p>
        </p:txBody>
      </p:sp>
    </p:spTree>
    <p:extLst>
      <p:ext uri="{BB962C8B-B14F-4D97-AF65-F5344CB8AC3E}">
        <p14:creationId xmlns:p14="http://schemas.microsoft.com/office/powerpoint/2010/main" val="2723001910"/>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
            <a:ext cx="9144000" cy="5171378"/>
          </a:xfrm>
          <a:prstGeom prst="rect">
            <a:avLst/>
          </a:prstGeom>
          <a:solidFill>
            <a:srgbClr val="003366"/>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a:p>
            <a:pPr marL="644129" eaLnBrk="1" hangingPunct="1">
              <a:buClr>
                <a:srgbClr val="000000"/>
              </a:buClr>
              <a:buSzPct val="102000"/>
              <a:buFont typeface="Arial" pitchFamily="34" charset="0"/>
              <a:buChar char="•"/>
            </a:pPr>
            <a:endParaRPr lang="en-US" altLang="en-US" sz="1800" dirty="0">
              <a:solidFill>
                <a:schemeClr val="bg1"/>
              </a:solidFill>
              <a:sym typeface="Arial" pitchFamily="34" charset="0"/>
            </a:endParaRPr>
          </a:p>
          <a:p>
            <a:pPr marL="644129" eaLnBrk="1" hangingPunct="1">
              <a:buClr>
                <a:schemeClr val="bg1"/>
              </a:buClr>
              <a:buSzPct val="102000"/>
              <a:buFont typeface="Arial" pitchFamily="34" charset="0"/>
              <a:buChar char="•"/>
            </a:pPr>
            <a:r>
              <a:rPr lang="en-US" altLang="en-US" sz="1800" dirty="0">
                <a:solidFill>
                  <a:schemeClr val="bg1"/>
                </a:solidFill>
                <a:sym typeface="Arial" pitchFamily="34" charset="0"/>
              </a:rPr>
              <a:t> 	</a:t>
            </a:r>
            <a:r>
              <a:rPr lang="en-US" sz="1800" dirty="0">
                <a:solidFill>
                  <a:srgbClr val="FFFFFF"/>
                </a:solidFill>
              </a:rPr>
              <a:t>95% 1</a:t>
            </a:r>
            <a:r>
              <a:rPr lang="en-US" sz="1800" baseline="30000" dirty="0">
                <a:solidFill>
                  <a:srgbClr val="FFFFFF"/>
                </a:solidFill>
              </a:rPr>
              <a:t>st</a:t>
            </a:r>
            <a:r>
              <a:rPr lang="en-US" sz="1800" dirty="0">
                <a:solidFill>
                  <a:srgbClr val="FFFFFF"/>
                </a:solidFill>
              </a:rPr>
              <a:t> year retention</a:t>
            </a:r>
          </a:p>
          <a:p>
            <a:pPr marL="644129" eaLnBrk="1" hangingPunct="1">
              <a:buClr>
                <a:schemeClr val="bg1"/>
              </a:buClr>
              <a:buSzPct val="102000"/>
              <a:buFont typeface="Arial" pitchFamily="34" charset="0"/>
              <a:buChar char="•"/>
            </a:pPr>
            <a:endParaRPr lang="en-US" altLang="en-US" sz="1800" dirty="0">
              <a:solidFill>
                <a:schemeClr val="bg1"/>
              </a:solidFill>
              <a:sym typeface="Arial" pitchFamily="34" charset="0"/>
            </a:endParaRPr>
          </a:p>
          <a:p>
            <a:pPr marL="862013" indent="-217885" eaLnBrk="1" hangingPunct="1">
              <a:buClr>
                <a:schemeClr val="bg1"/>
              </a:buClr>
              <a:buSzPct val="102000"/>
              <a:buFont typeface="Arial" pitchFamily="34" charset="0"/>
              <a:buChar char="•"/>
            </a:pPr>
            <a:r>
              <a:rPr lang="en-US" sz="1800" dirty="0">
                <a:solidFill>
                  <a:srgbClr val="FFFFFF"/>
                </a:solidFill>
              </a:rPr>
              <a:t>3.27 Cum GPA</a:t>
            </a:r>
          </a:p>
          <a:p>
            <a:pPr marL="862013" indent="-217885" eaLnBrk="1" hangingPunct="1">
              <a:buClr>
                <a:schemeClr val="bg1"/>
              </a:buClr>
              <a:buSzPct val="102000"/>
              <a:buFont typeface="Arial" pitchFamily="34" charset="0"/>
              <a:buChar char="•"/>
            </a:pPr>
            <a:endParaRPr lang="en-US" altLang="en-US" sz="1800" dirty="0">
              <a:solidFill>
                <a:schemeClr val="bg1"/>
              </a:solidFill>
              <a:sym typeface="Arial" pitchFamily="34" charset="0"/>
            </a:endParaRPr>
          </a:p>
          <a:p>
            <a:pPr marL="644129" eaLnBrk="1" hangingPunct="1">
              <a:buClr>
                <a:schemeClr val="bg1"/>
              </a:buClr>
              <a:buSzPct val="102000"/>
              <a:buFont typeface="Arial" pitchFamily="34" charset="0"/>
              <a:buChar char="•"/>
            </a:pPr>
            <a:r>
              <a:rPr lang="en-US" altLang="en-US" sz="1800" dirty="0">
                <a:solidFill>
                  <a:schemeClr val="bg1"/>
                </a:solidFill>
                <a:sym typeface="Arial" pitchFamily="34" charset="0"/>
              </a:rPr>
              <a:t>  </a:t>
            </a:r>
            <a:r>
              <a:rPr lang="en-US" sz="1800" dirty="0">
                <a:solidFill>
                  <a:srgbClr val="FFFFFF"/>
                </a:solidFill>
              </a:rPr>
              <a:t>88% Graduation rate</a:t>
            </a:r>
          </a:p>
          <a:p>
            <a:pPr marL="644129" eaLnBrk="1" hangingPunct="1">
              <a:buClr>
                <a:schemeClr val="bg1"/>
              </a:buClr>
              <a:buSzPct val="102000"/>
              <a:buFont typeface="Arial" pitchFamily="34" charset="0"/>
              <a:buChar char="•"/>
            </a:pPr>
            <a:endParaRPr lang="en-US" sz="1800" dirty="0">
              <a:solidFill>
                <a:srgbClr val="FFFFFF"/>
              </a:solidFill>
            </a:endParaRPr>
          </a:p>
          <a:p>
            <a:pPr marL="644129" eaLnBrk="1" hangingPunct="1">
              <a:buClr>
                <a:schemeClr val="bg1"/>
              </a:buClr>
              <a:buSzPct val="102000"/>
              <a:buFont typeface="Arial" pitchFamily="34" charset="0"/>
              <a:buChar char="•"/>
            </a:pPr>
            <a:r>
              <a:rPr lang="en-US" sz="1800" dirty="0">
                <a:solidFill>
                  <a:srgbClr val="FFFFFF"/>
                </a:solidFill>
              </a:rPr>
              <a:t>  ≈10% go on to graduate programs at Drexel. Many others go on to graduate     	programs at other institutions.</a:t>
            </a:r>
          </a:p>
          <a:p>
            <a:pPr marL="644129" eaLnBrk="1" hangingPunct="1">
              <a:buClr>
                <a:schemeClr val="bg1"/>
              </a:buClr>
              <a:buSzPct val="102000"/>
              <a:buFont typeface="Arial" pitchFamily="34" charset="0"/>
              <a:buChar char="•"/>
            </a:pPr>
            <a:endParaRPr lang="en-US" sz="1800" dirty="0">
              <a:solidFill>
                <a:srgbClr val="FFFFFF"/>
              </a:solidFill>
            </a:endParaRPr>
          </a:p>
          <a:p>
            <a:pPr marL="644129" eaLnBrk="1" hangingPunct="1">
              <a:buClr>
                <a:schemeClr val="bg1"/>
              </a:buClr>
              <a:buSzPct val="102000"/>
              <a:buFont typeface="Arial" pitchFamily="34" charset="0"/>
              <a:buChar char="•"/>
            </a:pPr>
            <a:r>
              <a:rPr lang="en-US" sz="1800" dirty="0">
                <a:solidFill>
                  <a:srgbClr val="FFFFFF"/>
                </a:solidFill>
              </a:rPr>
              <a:t>  Two Gateway graduates have gone on to do PhD programs at Drexel.</a:t>
            </a:r>
          </a:p>
          <a:p>
            <a:pPr marL="644129" eaLnBrk="1" hangingPunct="1">
              <a:buClr>
                <a:schemeClr val="bg1"/>
              </a:buClr>
              <a:buSzPct val="102000"/>
              <a:buFont typeface="Arial" pitchFamily="34" charset="0"/>
              <a:buChar char="•"/>
            </a:pPr>
            <a:endParaRPr lang="en-US" sz="1800" dirty="0">
              <a:solidFill>
                <a:schemeClr val="bg1"/>
              </a:solidFill>
            </a:endParaRPr>
          </a:p>
          <a:p>
            <a:r>
              <a:rPr lang="en-US" sz="1800" dirty="0">
                <a:solidFill>
                  <a:schemeClr val="bg1"/>
                </a:solidFill>
              </a:rPr>
              <a:t>	</a:t>
            </a:r>
          </a:p>
        </p:txBody>
      </p:sp>
      <p:pic>
        <p:nvPicPr>
          <p:cNvPr id="12" name="Picture 11" descr="Drexel_horizontal_go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9375" y="4572001"/>
            <a:ext cx="1368425" cy="348077"/>
          </a:xfrm>
          <a:prstGeom prst="rect">
            <a:avLst/>
          </a:prstGeom>
        </p:spPr>
      </p:pic>
      <p:sp>
        <p:nvSpPr>
          <p:cNvPr id="6" name="Title 1"/>
          <p:cNvSpPr>
            <a:spLocks noGrp="1"/>
          </p:cNvSpPr>
          <p:nvPr>
            <p:ph type="ctrTitle"/>
          </p:nvPr>
        </p:nvSpPr>
        <p:spPr>
          <a:xfrm>
            <a:off x="1796097" y="171450"/>
            <a:ext cx="5554980" cy="514350"/>
          </a:xfrm>
        </p:spPr>
        <p:txBody>
          <a:bodyPr>
            <a:normAutofit/>
          </a:bodyPr>
          <a:lstStyle/>
          <a:p>
            <a:pPr eaLnBrk="1" fontAlgn="auto" hangingPunct="1">
              <a:spcAft>
                <a:spcPts val="0"/>
              </a:spcAft>
              <a:defRPr/>
            </a:pPr>
            <a:r>
              <a:rPr lang="en-US" sz="2700" dirty="0">
                <a:solidFill>
                  <a:schemeClr val="bg1"/>
                </a:solidFill>
              </a:rPr>
              <a:t>Gateway Graduates</a:t>
            </a:r>
          </a:p>
        </p:txBody>
      </p:sp>
    </p:spTree>
    <p:extLst>
      <p:ext uri="{BB962C8B-B14F-4D97-AF65-F5344CB8AC3E}">
        <p14:creationId xmlns:p14="http://schemas.microsoft.com/office/powerpoint/2010/main" val="3611849230"/>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ning_Hall Urban Eatery.jpg"/>
          <p:cNvPicPr>
            <a:picLocks noChangeAspect="1"/>
          </p:cNvPicPr>
          <p:nvPr/>
        </p:nvPicPr>
        <p:blipFill rotWithShape="1">
          <a:blip r:embed="rId3" cstate="email">
            <a:extLst>
              <a:ext uri="{28A0092B-C50C-407E-A947-70E740481C1C}">
                <a14:useLocalDpi xmlns:a14="http://schemas.microsoft.com/office/drawing/2010/main"/>
              </a:ext>
            </a:extLst>
          </a:blip>
          <a:srcRect t="21458"/>
          <a:stretch/>
        </p:blipFill>
        <p:spPr>
          <a:xfrm>
            <a:off x="0" y="-242888"/>
            <a:ext cx="9144000" cy="5386388"/>
          </a:xfrm>
          <a:prstGeom prst="rect">
            <a:avLst/>
          </a:prstGeom>
        </p:spPr>
      </p:pic>
      <p:sp>
        <p:nvSpPr>
          <p:cNvPr id="10" name="Rectangle 4"/>
          <p:cNvSpPr>
            <a:spLocks noChangeArrowheads="1"/>
          </p:cNvSpPr>
          <p:nvPr/>
        </p:nvSpPr>
        <p:spPr bwMode="auto">
          <a:xfrm>
            <a:off x="0" y="-242888"/>
            <a:ext cx="9168819" cy="5386388"/>
          </a:xfrm>
          <a:prstGeom prst="rect">
            <a:avLst/>
          </a:prstGeom>
          <a:solidFill>
            <a:srgbClr val="003366">
              <a:alpha val="79000"/>
            </a:srgbClr>
          </a:solidFill>
          <a:ln w="9525">
            <a:noFill/>
            <a:round/>
            <a:headEnd/>
            <a:tailEnd/>
          </a:ln>
        </p:spPr>
        <p:txBody>
          <a:bodyPr/>
          <a:lstStyle/>
          <a:p>
            <a:r>
              <a:rPr lang="en-US" sz="1800" dirty="0"/>
              <a:t>       </a:t>
            </a:r>
          </a:p>
        </p:txBody>
      </p:sp>
      <p:sp>
        <p:nvSpPr>
          <p:cNvPr id="37891" name="Rectangle 5"/>
          <p:cNvSpPr>
            <a:spLocks noChangeArrowheads="1"/>
          </p:cNvSpPr>
          <p:nvPr/>
        </p:nvSpPr>
        <p:spPr bwMode="auto">
          <a:xfrm>
            <a:off x="-24819" y="333367"/>
            <a:ext cx="7868657" cy="457200"/>
          </a:xfrm>
          <a:prstGeom prst="rect">
            <a:avLst/>
          </a:prstGeom>
          <a:solidFill>
            <a:schemeClr val="tx1">
              <a:alpha val="67000"/>
            </a:schemeClr>
          </a:solidFill>
          <a:ln w="9525">
            <a:noFill/>
            <a:round/>
            <a:headEnd/>
            <a:tailEnd/>
          </a:ln>
        </p:spPr>
        <p:txBody>
          <a:bodyPr/>
          <a:lstStyle/>
          <a:p>
            <a:endParaRPr lang="en-US" sz="1800" dirty="0"/>
          </a:p>
        </p:txBody>
      </p:sp>
      <p:sp>
        <p:nvSpPr>
          <p:cNvPr id="37892" name="Title 1"/>
          <p:cNvSpPr>
            <a:spLocks noGrp="1"/>
          </p:cNvSpPr>
          <p:nvPr>
            <p:ph type="title"/>
          </p:nvPr>
        </p:nvSpPr>
        <p:spPr>
          <a:xfrm>
            <a:off x="257176" y="100005"/>
            <a:ext cx="6419850" cy="1143000"/>
          </a:xfrm>
        </p:spPr>
        <p:txBody>
          <a:bodyPr/>
          <a:lstStyle/>
          <a:p>
            <a:pPr eaLnBrk="1" hangingPunct="1"/>
            <a:r>
              <a:rPr lang="en-US" sz="1650" dirty="0">
                <a:solidFill>
                  <a:srgbClr val="FFFFFF"/>
                </a:solidFill>
              </a:rPr>
              <a:t>Connect with Dragons </a:t>
            </a:r>
            <a:br>
              <a:rPr lang="en-US" sz="1800" dirty="0">
                <a:solidFill>
                  <a:srgbClr val="F6AE1A"/>
                </a:solidFill>
              </a:rPr>
            </a:br>
            <a:endParaRPr lang="en-US" sz="1650" dirty="0">
              <a:solidFill>
                <a:srgbClr val="F6AE1A"/>
              </a:solidFill>
            </a:endParaRPr>
          </a:p>
        </p:txBody>
      </p:sp>
      <p:pic>
        <p:nvPicPr>
          <p:cNvPr id="4" name="Picture 3" descr="Screen Shot 2017-02-27 at 12.05.54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54270" y="1256110"/>
            <a:ext cx="1883771" cy="1286093"/>
          </a:xfrm>
          <a:prstGeom prst="rect">
            <a:avLst/>
          </a:prstGeom>
          <a:ln>
            <a:solidFill>
              <a:schemeClr val="accent3">
                <a:lumMod val="85000"/>
              </a:schemeClr>
            </a:solidFill>
          </a:ln>
          <a:effectLst>
            <a:outerShdw blurRad="50800" dist="38100" dir="2700000" algn="tl" rotWithShape="0">
              <a:prstClr val="black">
                <a:alpha val="40000"/>
              </a:prstClr>
            </a:outerShdw>
          </a:effectLst>
        </p:spPr>
      </p:pic>
      <p:pic>
        <p:nvPicPr>
          <p:cNvPr id="5" name="Picture 4" descr="Screen Shot 2017-02-27 at 12.06.26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60700" y="1266541"/>
            <a:ext cx="1851080" cy="1286966"/>
          </a:xfrm>
          <a:prstGeom prst="rect">
            <a:avLst/>
          </a:prstGeom>
          <a:ln>
            <a:solidFill>
              <a:schemeClr val="bg1"/>
            </a:solidFill>
          </a:ln>
          <a:effectLst>
            <a:outerShdw blurRad="50800" dist="38100" dir="2700000" algn="tl" rotWithShape="0">
              <a:prstClr val="black">
                <a:alpha val="40000"/>
              </a:prstClr>
            </a:outerShdw>
          </a:effectLst>
        </p:spPr>
      </p:pic>
      <p:sp>
        <p:nvSpPr>
          <p:cNvPr id="16" name="Rectangle 15"/>
          <p:cNvSpPr/>
          <p:nvPr/>
        </p:nvSpPr>
        <p:spPr>
          <a:xfrm>
            <a:off x="1466623" y="2635955"/>
            <a:ext cx="1563248" cy="288541"/>
          </a:xfrm>
          <a:prstGeom prst="rect">
            <a:avLst/>
          </a:prstGeom>
        </p:spPr>
        <p:txBody>
          <a:bodyPr wrap="none">
            <a:spAutoFit/>
          </a:bodyPr>
          <a:lstStyle/>
          <a:p>
            <a:pPr algn="ctr" eaLnBrk="1" hangingPunct="1">
              <a:defRPr/>
            </a:pPr>
            <a:r>
              <a:rPr lang="en-US" sz="1275" b="1" dirty="0">
                <a:solidFill>
                  <a:srgbClr val="F6AE1A"/>
                </a:solidFill>
              </a:rPr>
              <a:t>Admissions Blog </a:t>
            </a:r>
          </a:p>
        </p:txBody>
      </p:sp>
      <p:sp>
        <p:nvSpPr>
          <p:cNvPr id="17" name="Rectangle 16"/>
          <p:cNvSpPr/>
          <p:nvPr/>
        </p:nvSpPr>
        <p:spPr>
          <a:xfrm>
            <a:off x="6369292" y="2607380"/>
            <a:ext cx="947695" cy="484748"/>
          </a:xfrm>
          <a:prstGeom prst="rect">
            <a:avLst/>
          </a:prstGeom>
        </p:spPr>
        <p:txBody>
          <a:bodyPr wrap="none">
            <a:spAutoFit/>
          </a:bodyPr>
          <a:lstStyle/>
          <a:p>
            <a:pPr algn="ctr" eaLnBrk="1" hangingPunct="1">
              <a:defRPr/>
            </a:pPr>
            <a:r>
              <a:rPr lang="en-US" sz="1275" b="1" dirty="0">
                <a:solidFill>
                  <a:srgbClr val="F6AE1A"/>
                </a:solidFill>
              </a:rPr>
              <a:t>PaperClip</a:t>
            </a:r>
          </a:p>
          <a:p>
            <a:pPr algn="ctr" eaLnBrk="1" hangingPunct="1">
              <a:defRPr/>
            </a:pPr>
            <a:r>
              <a:rPr lang="en-US" sz="1275" b="1" baseline="30000" dirty="0">
                <a:solidFill>
                  <a:schemeClr val="bg1"/>
                </a:solidFill>
              </a:rPr>
              <a:t> </a:t>
            </a:r>
            <a:endParaRPr lang="en-US" sz="1275" b="1" dirty="0">
              <a:solidFill>
                <a:schemeClr val="bg1"/>
              </a:solidFill>
            </a:endParaRPr>
          </a:p>
        </p:txBody>
      </p:sp>
      <p:sp>
        <p:nvSpPr>
          <p:cNvPr id="3" name="TextBox 2"/>
          <p:cNvSpPr txBox="1"/>
          <p:nvPr/>
        </p:nvSpPr>
        <p:spPr>
          <a:xfrm>
            <a:off x="-209550" y="4171950"/>
            <a:ext cx="184731" cy="369332"/>
          </a:xfrm>
          <a:prstGeom prst="rect">
            <a:avLst/>
          </a:prstGeom>
          <a:noFill/>
        </p:spPr>
        <p:txBody>
          <a:bodyPr wrap="none" rtlCol="0">
            <a:spAutoFit/>
          </a:bodyPr>
          <a:lstStyle/>
          <a:p>
            <a:endParaRPr lang="en-US" sz="1800" dirty="0"/>
          </a:p>
        </p:txBody>
      </p:sp>
      <p:sp>
        <p:nvSpPr>
          <p:cNvPr id="14" name="Rectangle 13"/>
          <p:cNvSpPr/>
          <p:nvPr/>
        </p:nvSpPr>
        <p:spPr>
          <a:xfrm>
            <a:off x="3681862" y="2616258"/>
            <a:ext cx="1680268" cy="288541"/>
          </a:xfrm>
          <a:prstGeom prst="rect">
            <a:avLst/>
          </a:prstGeom>
        </p:spPr>
        <p:txBody>
          <a:bodyPr wrap="none">
            <a:spAutoFit/>
          </a:bodyPr>
          <a:lstStyle/>
          <a:p>
            <a:pPr algn="ctr" eaLnBrk="1" hangingPunct="1">
              <a:defRPr/>
            </a:pPr>
            <a:r>
              <a:rPr lang="en-US" sz="1275" b="1" dirty="0">
                <a:solidFill>
                  <a:srgbClr val="F6AE1A"/>
                </a:solidFill>
              </a:rPr>
              <a:t>@DrexelAdmission</a:t>
            </a:r>
          </a:p>
        </p:txBody>
      </p:sp>
      <p:pic>
        <p:nvPicPr>
          <p:cNvPr id="15" name="Picture 1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652578" y="2046079"/>
            <a:ext cx="1790700" cy="496124"/>
          </a:xfrm>
          <a:prstGeom prst="rect">
            <a:avLst/>
          </a:prstGeom>
          <a:ln>
            <a:solidFill>
              <a:schemeClr val="accent3">
                <a:lumMod val="85000"/>
              </a:schemeClr>
            </a:solidFill>
          </a:ln>
          <a:effectLst>
            <a:outerShdw blurRad="50800" dist="38100" dir="2700000" algn="tl" rotWithShape="0">
              <a:prstClr val="black">
                <a:alpha val="40000"/>
              </a:prstClr>
            </a:outerShdw>
          </a:effectLst>
        </p:spPr>
      </p:pic>
      <p:pic>
        <p:nvPicPr>
          <p:cNvPr id="6" name="Picture 5" descr="Screen Shot 2018-07-02 at 4.40.00 PM.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861534" y="3080673"/>
            <a:ext cx="1914524" cy="1281778"/>
          </a:xfrm>
          <a:prstGeom prst="rect">
            <a:avLst/>
          </a:prstGeom>
          <a:ln>
            <a:solidFill>
              <a:schemeClr val="bg1"/>
            </a:solidFill>
          </a:ln>
          <a:effectLst>
            <a:outerShdw blurRad="50800" dist="38100" dir="2700000" algn="tl" rotWithShape="0">
              <a:prstClr val="black">
                <a:alpha val="40000"/>
              </a:prstClr>
            </a:outerShdw>
          </a:effectLst>
        </p:spPr>
      </p:pic>
      <p:sp>
        <p:nvSpPr>
          <p:cNvPr id="20" name="Rectangle 19"/>
          <p:cNvSpPr/>
          <p:nvPr/>
        </p:nvSpPr>
        <p:spPr>
          <a:xfrm>
            <a:off x="5962095" y="4426655"/>
            <a:ext cx="1743041" cy="484748"/>
          </a:xfrm>
          <a:prstGeom prst="rect">
            <a:avLst/>
          </a:prstGeom>
        </p:spPr>
        <p:txBody>
          <a:bodyPr wrap="none">
            <a:spAutoFit/>
          </a:bodyPr>
          <a:lstStyle/>
          <a:p>
            <a:pPr algn="ctr" eaLnBrk="1" hangingPunct="1">
              <a:defRPr/>
            </a:pPr>
            <a:r>
              <a:rPr lang="en-US" sz="1275" b="1" dirty="0">
                <a:solidFill>
                  <a:srgbClr val="F6AE1A"/>
                </a:solidFill>
              </a:rPr>
              <a:t>College Search Tips</a:t>
            </a:r>
          </a:p>
          <a:p>
            <a:pPr algn="ctr" eaLnBrk="1" hangingPunct="1">
              <a:defRPr/>
            </a:pPr>
            <a:r>
              <a:rPr lang="en-US" sz="1275" b="1" baseline="30000" dirty="0">
                <a:solidFill>
                  <a:schemeClr val="bg1"/>
                </a:solidFill>
              </a:rPr>
              <a:t> </a:t>
            </a:r>
            <a:endParaRPr lang="en-US" sz="1275" b="1" dirty="0">
              <a:solidFill>
                <a:schemeClr val="bg1"/>
              </a:solidFill>
            </a:endParaRPr>
          </a:p>
        </p:txBody>
      </p:sp>
      <p:pic>
        <p:nvPicPr>
          <p:cNvPr id="7" name="Picture 6" descr="Screen Shot 2018-08-02 at 1.08.55 PM.pn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381125" y="3074483"/>
            <a:ext cx="1828800" cy="1278443"/>
          </a:xfrm>
          <a:prstGeom prst="rect">
            <a:avLst/>
          </a:prstGeom>
          <a:ln>
            <a:solidFill>
              <a:schemeClr val="bg1"/>
            </a:solidFill>
          </a:ln>
        </p:spPr>
      </p:pic>
      <p:sp>
        <p:nvSpPr>
          <p:cNvPr id="18" name="Rectangle 17"/>
          <p:cNvSpPr/>
          <p:nvPr/>
        </p:nvSpPr>
        <p:spPr>
          <a:xfrm>
            <a:off x="1561015" y="4426655"/>
            <a:ext cx="1451038" cy="680956"/>
          </a:xfrm>
          <a:prstGeom prst="rect">
            <a:avLst/>
          </a:prstGeom>
        </p:spPr>
        <p:txBody>
          <a:bodyPr wrap="none">
            <a:spAutoFit/>
          </a:bodyPr>
          <a:lstStyle/>
          <a:p>
            <a:pPr algn="ctr" eaLnBrk="1" hangingPunct="1">
              <a:defRPr/>
            </a:pPr>
            <a:r>
              <a:rPr lang="en-US" sz="1275" b="1" dirty="0">
                <a:solidFill>
                  <a:srgbClr val="F6AE1A"/>
                </a:solidFill>
              </a:rPr>
              <a:t>Admissions </a:t>
            </a:r>
          </a:p>
          <a:p>
            <a:pPr algn="ctr" eaLnBrk="1" hangingPunct="1">
              <a:defRPr/>
            </a:pPr>
            <a:r>
              <a:rPr lang="en-US" sz="1275" b="1" dirty="0">
                <a:solidFill>
                  <a:srgbClr val="F6AE1A"/>
                </a:solidFill>
              </a:rPr>
              <a:t>Representatives</a:t>
            </a:r>
          </a:p>
          <a:p>
            <a:pPr algn="ctr" eaLnBrk="1" hangingPunct="1">
              <a:defRPr/>
            </a:pPr>
            <a:r>
              <a:rPr lang="en-US" sz="1275" b="1" baseline="30000" dirty="0">
                <a:solidFill>
                  <a:schemeClr val="bg1"/>
                </a:solidFill>
              </a:rPr>
              <a:t> </a:t>
            </a:r>
            <a:endParaRPr lang="en-US" sz="1275" b="1" dirty="0">
              <a:solidFill>
                <a:schemeClr val="bg1"/>
              </a:solidFill>
            </a:endParaRPr>
          </a:p>
        </p:txBody>
      </p:sp>
      <p:sp>
        <p:nvSpPr>
          <p:cNvPr id="19" name="Rectangle 18"/>
          <p:cNvSpPr/>
          <p:nvPr/>
        </p:nvSpPr>
        <p:spPr>
          <a:xfrm>
            <a:off x="4006621" y="4435533"/>
            <a:ext cx="1164101" cy="484748"/>
          </a:xfrm>
          <a:prstGeom prst="rect">
            <a:avLst/>
          </a:prstGeom>
        </p:spPr>
        <p:txBody>
          <a:bodyPr wrap="none">
            <a:spAutoFit/>
          </a:bodyPr>
          <a:lstStyle/>
          <a:p>
            <a:pPr algn="ctr" eaLnBrk="1" hangingPunct="1">
              <a:defRPr/>
            </a:pPr>
            <a:r>
              <a:rPr lang="en-US" sz="1275" b="1" dirty="0">
                <a:solidFill>
                  <a:srgbClr val="F6AE1A"/>
                </a:solidFill>
              </a:rPr>
              <a:t>International</a:t>
            </a:r>
          </a:p>
          <a:p>
            <a:pPr algn="ctr" eaLnBrk="1" hangingPunct="1">
              <a:defRPr/>
            </a:pPr>
            <a:r>
              <a:rPr lang="en-US" sz="1275" b="1" dirty="0">
                <a:solidFill>
                  <a:srgbClr val="F6AE1A"/>
                </a:solidFill>
              </a:rPr>
              <a:t>(WeChat)</a:t>
            </a:r>
          </a:p>
        </p:txBody>
      </p:sp>
      <p:grpSp>
        <p:nvGrpSpPr>
          <p:cNvPr id="12" name="Group 11">
            <a:extLst>
              <a:ext uri="{FF2B5EF4-FFF2-40B4-BE49-F238E27FC236}">
                <a16:creationId xmlns:a16="http://schemas.microsoft.com/office/drawing/2014/main" id="{1F927C90-DCC8-5E41-994B-37830F0B0695}"/>
              </a:ext>
            </a:extLst>
          </p:cNvPr>
          <p:cNvGrpSpPr/>
          <p:nvPr/>
        </p:nvGrpSpPr>
        <p:grpSpPr>
          <a:xfrm>
            <a:off x="3906370" y="3090758"/>
            <a:ext cx="1622962" cy="1244231"/>
            <a:chOff x="3657599" y="4121010"/>
            <a:chExt cx="2163949" cy="1658975"/>
          </a:xfrm>
        </p:grpSpPr>
        <p:pic>
          <p:nvPicPr>
            <p:cNvPr id="8" name="Picture 7" descr="download.jpg"/>
            <p:cNvPicPr>
              <a:picLocks noChangeAspect="1"/>
            </p:cNvPicPr>
            <p:nvPr/>
          </p:nvPicPr>
          <p:blipFill rotWithShape="1">
            <a:blip r:embed="rId9">
              <a:extLst>
                <a:ext uri="{28A0092B-C50C-407E-A947-70E740481C1C}">
                  <a14:useLocalDpi xmlns:a14="http://schemas.microsoft.com/office/drawing/2010/main" val="0"/>
                </a:ext>
              </a:extLst>
            </a:blip>
            <a:srcRect l="28425" t="14559" r="29813" b="17537"/>
            <a:stretch/>
          </p:blipFill>
          <p:spPr>
            <a:xfrm>
              <a:off x="5087193" y="4121010"/>
              <a:ext cx="734355" cy="800614"/>
            </a:xfrm>
            <a:prstGeom prst="rect">
              <a:avLst/>
            </a:prstGeom>
            <a:ln>
              <a:solidFill>
                <a:schemeClr val="bg1"/>
              </a:solidFill>
            </a:ln>
          </p:spPr>
        </p:pic>
        <p:pic>
          <p:nvPicPr>
            <p:cNvPr id="11" name="Picture 10">
              <a:extLst>
                <a:ext uri="{FF2B5EF4-FFF2-40B4-BE49-F238E27FC236}">
                  <a16:creationId xmlns:a16="http://schemas.microsoft.com/office/drawing/2014/main" id="{E449C0DB-592C-D44F-80DD-34CA9B3AC46C}"/>
                </a:ext>
              </a:extLst>
            </p:cNvPr>
            <p:cNvPicPr>
              <a:picLocks noChangeAspect="1"/>
            </p:cNvPicPr>
            <p:nvPr/>
          </p:nvPicPr>
          <p:blipFill>
            <a:blip r:embed="rId10"/>
            <a:stretch>
              <a:fillRect/>
            </a:stretch>
          </p:blipFill>
          <p:spPr>
            <a:xfrm>
              <a:off x="3657599" y="4347574"/>
              <a:ext cx="1432411" cy="1432411"/>
            </a:xfrm>
            <a:prstGeom prst="rect">
              <a:avLst/>
            </a:prstGeom>
            <a:ln>
              <a:solidFill>
                <a:schemeClr val="bg1"/>
              </a:solidFill>
            </a:ln>
          </p:spPr>
        </p:pic>
      </p:grpSp>
    </p:spTree>
    <p:extLst>
      <p:ext uri="{BB962C8B-B14F-4D97-AF65-F5344CB8AC3E}">
        <p14:creationId xmlns:p14="http://schemas.microsoft.com/office/powerpoint/2010/main" val="21739569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60518_Drexel_7514.jpg"/>
          <p:cNvPicPr>
            <a:picLocks noChangeAspect="1"/>
          </p:cNvPicPr>
          <p:nvPr/>
        </p:nvPicPr>
        <p:blipFill rotWithShape="1">
          <a:blip r:embed="rId3" cstate="email">
            <a:extLst>
              <a:ext uri="{28A0092B-C50C-407E-A947-70E740481C1C}">
                <a14:useLocalDpi xmlns:a14="http://schemas.microsoft.com/office/drawing/2010/main"/>
              </a:ext>
            </a:extLst>
          </a:blip>
          <a:srcRect l="286" r="-286" b="26184"/>
          <a:stretch/>
        </p:blipFill>
        <p:spPr>
          <a:xfrm>
            <a:off x="0" y="0"/>
            <a:ext cx="9186530" cy="5143500"/>
          </a:xfrm>
          <a:prstGeom prst="rect">
            <a:avLst/>
          </a:prstGeom>
        </p:spPr>
      </p:pic>
      <p:sp>
        <p:nvSpPr>
          <p:cNvPr id="73730" name="Rectangle 3"/>
          <p:cNvSpPr>
            <a:spLocks noGrp="1" noChangeArrowheads="1"/>
          </p:cNvSpPr>
          <p:nvPr>
            <p:ph type="subTitle" idx="1"/>
          </p:nvPr>
        </p:nvSpPr>
        <p:spPr bwMode="auto">
          <a:xfrm>
            <a:off x="1371600" y="879929"/>
            <a:ext cx="3886200" cy="6286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eaLnBrk="1" hangingPunct="1"/>
            <a:endParaRPr lang="en-US" sz="2250" baseline="30000" dirty="0">
              <a:solidFill>
                <a:srgbClr val="003366"/>
              </a:solidFill>
              <a:latin typeface="Arial" charset="0"/>
              <a:ea typeface="MS PGothic" charset="0"/>
            </a:endParaRPr>
          </a:p>
          <a:p>
            <a:pPr algn="l" eaLnBrk="1" hangingPunct="1"/>
            <a:endParaRPr lang="en-US" dirty="0">
              <a:latin typeface="Arial" charset="0"/>
              <a:ea typeface="MS PGothic" charset="0"/>
            </a:endParaRPr>
          </a:p>
        </p:txBody>
      </p:sp>
      <p:grpSp>
        <p:nvGrpSpPr>
          <p:cNvPr id="4" name="Group 3"/>
          <p:cNvGrpSpPr>
            <a:grpSpLocks/>
          </p:cNvGrpSpPr>
          <p:nvPr/>
        </p:nvGrpSpPr>
        <p:grpSpPr bwMode="auto">
          <a:xfrm>
            <a:off x="0" y="232231"/>
            <a:ext cx="9144000" cy="885824"/>
            <a:chOff x="-1524000" y="762421"/>
            <a:chExt cx="12192000" cy="1294682"/>
          </a:xfrm>
          <a:solidFill>
            <a:schemeClr val="tx1">
              <a:alpha val="72000"/>
            </a:schemeClr>
          </a:solidFill>
        </p:grpSpPr>
        <p:sp>
          <p:nvSpPr>
            <p:cNvPr id="73735" name="Rectangle 20"/>
            <p:cNvSpPr>
              <a:spLocks noChangeArrowheads="1"/>
            </p:cNvSpPr>
            <p:nvPr/>
          </p:nvSpPr>
          <p:spPr bwMode="auto">
            <a:xfrm>
              <a:off x="-1524000" y="762421"/>
              <a:ext cx="12192000" cy="1294682"/>
            </a:xfrm>
            <a:prstGeom prst="rect">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800" dirty="0"/>
            </a:p>
          </p:txBody>
        </p:sp>
        <p:sp>
          <p:nvSpPr>
            <p:cNvPr id="7" name="Rectangle 20"/>
            <p:cNvSpPr>
              <a:spLocks noChangeArrowheads="1"/>
            </p:cNvSpPr>
            <p:nvPr/>
          </p:nvSpPr>
          <p:spPr bwMode="auto">
            <a:xfrm>
              <a:off x="4749800" y="889308"/>
              <a:ext cx="5105400" cy="1074050"/>
            </a:xfrm>
            <a:prstGeom prst="rect">
              <a:avLst/>
            </a:prstGeom>
            <a:noFill/>
            <a:ln w="9525">
              <a:noFill/>
              <a:miter lim="800000"/>
              <a:headEnd/>
              <a:tailEnd/>
            </a:ln>
          </p:spPr>
          <p:txBody>
            <a:bodyPr anchor="t"/>
            <a:lstStyle/>
            <a:p>
              <a:pPr hangingPunct="1">
                <a:defRPr/>
              </a:pPr>
              <a:r>
                <a:rPr lang="en-US" sz="2000" b="1" baseline="-25000" dirty="0">
                  <a:solidFill>
                    <a:srgbClr val="FFFFFF"/>
                  </a:solidFill>
                  <a:latin typeface="Arial"/>
                  <a:ea typeface="MS PGothic"/>
                </a:rPr>
                <a:t>Travis E. Harman</a:t>
              </a:r>
            </a:p>
            <a:p>
              <a:pPr hangingPunct="1">
                <a:defRPr/>
              </a:pPr>
              <a:r>
                <a:rPr lang="en-US" sz="2000" b="1" baseline="-25000" dirty="0">
                  <a:solidFill>
                    <a:srgbClr val="FFFFFF"/>
                  </a:solidFill>
                  <a:latin typeface="Arial"/>
                  <a:ea typeface="MS PGothic"/>
                </a:rPr>
                <a:t>Associate Director, ELC Programs</a:t>
              </a:r>
            </a:p>
            <a:p>
              <a:pPr hangingPunct="1">
                <a:defRPr/>
              </a:pPr>
              <a:endParaRPr lang="en-US" sz="2000" b="1" baseline="-25000" dirty="0">
                <a:solidFill>
                  <a:srgbClr val="FFFFFF"/>
                </a:solidFill>
                <a:latin typeface="Arial"/>
                <a:ea typeface="MS PGothic"/>
              </a:endParaRPr>
            </a:p>
          </p:txBody>
        </p:sp>
        <p:cxnSp>
          <p:nvCxnSpPr>
            <p:cNvPr id="3" name="Straight Connector 2"/>
            <p:cNvCxnSpPr/>
            <p:nvPr/>
          </p:nvCxnSpPr>
          <p:spPr bwMode="auto">
            <a:xfrm>
              <a:off x="4537075" y="1060711"/>
              <a:ext cx="11113" cy="761577"/>
            </a:xfrm>
            <a:prstGeom prst="line">
              <a:avLst/>
            </a:prstGeom>
            <a:grpFill/>
            <a:ln w="25400" cap="flat" cmpd="sng" algn="ctr">
              <a:solidFill>
                <a:srgbClr val="F6AE1A"/>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13" name="Rectangle 20"/>
          <p:cNvSpPr>
            <a:spLocks noChangeArrowheads="1"/>
          </p:cNvSpPr>
          <p:nvPr/>
        </p:nvSpPr>
        <p:spPr bwMode="auto">
          <a:xfrm>
            <a:off x="0" y="1241880"/>
            <a:ext cx="9144000" cy="412109"/>
          </a:xfrm>
          <a:prstGeom prst="rect">
            <a:avLst/>
          </a:prstGeom>
          <a:solidFill>
            <a:schemeClr val="tx1">
              <a:alpha val="64000"/>
            </a:schemeClr>
          </a:solidFill>
          <a:ln>
            <a:noFill/>
          </a:ln>
        </p:spPr>
        <p:txBody>
          <a:bodyPr/>
          <a:lstStyle/>
          <a:p>
            <a:endParaRPr lang="en-US" sz="1800" dirty="0"/>
          </a:p>
        </p:txBody>
      </p:sp>
      <p:sp>
        <p:nvSpPr>
          <p:cNvPr id="73733" name="Rectangle 20"/>
          <p:cNvSpPr>
            <a:spLocks noChangeArrowheads="1"/>
          </p:cNvSpPr>
          <p:nvPr/>
        </p:nvSpPr>
        <p:spPr bwMode="auto">
          <a:xfrm>
            <a:off x="1504950" y="1358561"/>
            <a:ext cx="6343650" cy="483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hangingPunct="1"/>
            <a:r>
              <a:rPr lang="en-US" sz="1800" b="1" baseline="30000" dirty="0">
                <a:solidFill>
                  <a:schemeClr val="bg1"/>
                </a:solidFill>
              </a:rPr>
              <a:t>215-895-6705                    teh36@drexel.edu                       WeChat: TravisHarman2019</a:t>
            </a:r>
          </a:p>
          <a:p>
            <a:pPr algn="ctr" hangingPunct="1"/>
            <a:endParaRPr lang="en-US" sz="1800" b="1" baseline="30000" dirty="0">
              <a:solidFill>
                <a:schemeClr val="bg1"/>
              </a:solidFill>
            </a:endParaRPr>
          </a:p>
        </p:txBody>
      </p:sp>
      <p:pic>
        <p:nvPicPr>
          <p:cNvPr id="15" name="Picture 14" descr="Drexel_horizontal_gol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46228" y="533499"/>
            <a:ext cx="1505268" cy="382885"/>
          </a:xfrm>
          <a:prstGeom prst="rect">
            <a:avLst/>
          </a:prstGeom>
        </p:spPr>
      </p:pic>
      <p:sp>
        <p:nvSpPr>
          <p:cNvPr id="11" name="Rectangle 10">
            <a:extLst>
              <a:ext uri="{FF2B5EF4-FFF2-40B4-BE49-F238E27FC236}">
                <a16:creationId xmlns:a16="http://schemas.microsoft.com/office/drawing/2014/main" id="{924F426E-F484-B449-A667-44A4BE66C904}"/>
              </a:ext>
            </a:extLst>
          </p:cNvPr>
          <p:cNvSpPr/>
          <p:nvPr/>
        </p:nvSpPr>
        <p:spPr>
          <a:xfrm>
            <a:off x="7638640" y="4791076"/>
            <a:ext cx="1313181" cy="276999"/>
          </a:xfrm>
          <a:prstGeom prst="rect">
            <a:avLst/>
          </a:prstGeom>
        </p:spPr>
        <p:txBody>
          <a:bodyPr wrap="none">
            <a:spAutoFit/>
          </a:bodyPr>
          <a:lstStyle/>
          <a:p>
            <a:pPr algn="ctr" hangingPunct="1"/>
            <a:r>
              <a:rPr lang="en-US" sz="1800" b="1" baseline="30000" dirty="0">
                <a:solidFill>
                  <a:schemeClr val="bg1"/>
                </a:solidFill>
              </a:rPr>
              <a:t>#futuredragons</a:t>
            </a:r>
          </a:p>
        </p:txBody>
      </p:sp>
    </p:spTree>
    <p:extLst>
      <p:ext uri="{BB962C8B-B14F-4D97-AF65-F5344CB8AC3E}">
        <p14:creationId xmlns:p14="http://schemas.microsoft.com/office/powerpoint/2010/main" val="53520845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0718_Drexel_8943.jpg"/>
          <p:cNvPicPr>
            <a:picLocks noChangeAspect="1"/>
          </p:cNvPicPr>
          <p:nvPr/>
        </p:nvPicPr>
        <p:blipFill rotWithShape="1">
          <a:blip r:embed="rId3" cstate="email">
            <a:extLst>
              <a:ext uri="{28A0092B-C50C-407E-A947-70E740481C1C}">
                <a14:useLocalDpi xmlns:a14="http://schemas.microsoft.com/office/drawing/2010/main"/>
              </a:ext>
            </a:extLst>
          </a:blip>
          <a:srcRect t="4411" b="16016"/>
          <a:stretch/>
        </p:blipFill>
        <p:spPr>
          <a:xfrm>
            <a:off x="0" y="-182880"/>
            <a:ext cx="9241536" cy="5326380"/>
          </a:xfrm>
          <a:prstGeom prst="rect">
            <a:avLst/>
          </a:prstGeom>
        </p:spPr>
      </p:pic>
      <p:sp>
        <p:nvSpPr>
          <p:cNvPr id="11" name="Title 1"/>
          <p:cNvSpPr txBox="1">
            <a:spLocks/>
          </p:cNvSpPr>
          <p:nvPr/>
        </p:nvSpPr>
        <p:spPr bwMode="auto">
          <a:xfrm>
            <a:off x="-85060" y="4597768"/>
            <a:ext cx="9326596" cy="545732"/>
          </a:xfrm>
          <a:prstGeom prst="rect">
            <a:avLst/>
          </a:prstGeom>
          <a:solidFill>
            <a:srgbClr val="000000">
              <a:alpha val="70000"/>
            </a:srgbClr>
          </a:solidFill>
          <a:ln w="9525">
            <a:noFill/>
            <a:miter lim="800000"/>
            <a:headEnd/>
            <a:tailEnd/>
          </a:ln>
        </p:spPr>
        <p:txBody>
          <a:bodyPr anchor="ctr"/>
          <a:lstStyle/>
          <a:p>
            <a:pPr eaLnBrk="1" hangingPunct="1">
              <a:lnSpc>
                <a:spcPct val="110000"/>
              </a:lnSpc>
            </a:pPr>
            <a:r>
              <a:rPr lang="en-US" sz="960" b="1" kern="1100" dirty="0">
                <a:solidFill>
                  <a:srgbClr val="FFFFFF"/>
                </a:solidFill>
                <a:latin typeface="Arial"/>
                <a:cs typeface="Arial"/>
              </a:rPr>
              <a:t>     A comprehensive research University and experiential learning leader in Philadelphia, Pennsylvania.</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112" y="4152901"/>
            <a:ext cx="4741526" cy="568505"/>
          </a:xfrm>
          <a:prstGeom prst="rect">
            <a:avLst/>
          </a:prstGeom>
          <a:noFill/>
        </p:spPr>
      </p:pic>
    </p:spTree>
    <p:extLst>
      <p:ext uri="{BB962C8B-B14F-4D97-AF65-F5344CB8AC3E}">
        <p14:creationId xmlns:p14="http://schemas.microsoft.com/office/powerpoint/2010/main" val="305524224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2418_Drexel_5995.jpg"/>
          <p:cNvPicPr>
            <a:picLocks noChangeAspect="1"/>
          </p:cNvPicPr>
          <p:nvPr/>
        </p:nvPicPr>
        <p:blipFill rotWithShape="1">
          <a:blip r:embed="rId3" cstate="email">
            <a:extLst>
              <a:ext uri="{28A0092B-C50C-407E-A947-70E740481C1C}">
                <a14:useLocalDpi xmlns:a14="http://schemas.microsoft.com/office/drawing/2010/main"/>
              </a:ext>
            </a:extLst>
          </a:blip>
          <a:srcRect t="17160" b="8258"/>
          <a:stretch/>
        </p:blipFill>
        <p:spPr>
          <a:xfrm>
            <a:off x="0" y="-14280"/>
            <a:ext cx="9144000" cy="5157780"/>
          </a:xfrm>
          <a:prstGeom prst="rect">
            <a:avLst/>
          </a:prstGeom>
        </p:spPr>
      </p:pic>
      <p:sp>
        <p:nvSpPr>
          <p:cNvPr id="8" name="Rectangle 7"/>
          <p:cNvSpPr>
            <a:spLocks noChangeArrowheads="1"/>
          </p:cNvSpPr>
          <p:nvPr/>
        </p:nvSpPr>
        <p:spPr bwMode="auto">
          <a:xfrm>
            <a:off x="3637246" y="4879696"/>
            <a:ext cx="3986640" cy="184666"/>
          </a:xfrm>
          <a:prstGeom prst="rect">
            <a:avLst/>
          </a:prstGeom>
          <a:noFill/>
          <a:ln w="9525">
            <a:noFill/>
            <a:miter lim="800000"/>
            <a:headEnd/>
            <a:tailEnd/>
          </a:ln>
        </p:spPr>
        <p:txBody>
          <a:bodyPr wrap="square">
            <a:spAutoFit/>
          </a:bodyPr>
          <a:lstStyle/>
          <a:p>
            <a:pPr algn="r"/>
            <a:r>
              <a:rPr lang="en-US" sz="600" b="1" dirty="0">
                <a:solidFill>
                  <a:srgbClr val="FFFFFF"/>
                </a:solidFill>
              </a:rPr>
              <a:t>Source: 2018 Census</a:t>
            </a:r>
          </a:p>
        </p:txBody>
      </p:sp>
      <p:sp>
        <p:nvSpPr>
          <p:cNvPr id="4" name="TextBox 3"/>
          <p:cNvSpPr txBox="1"/>
          <p:nvPr/>
        </p:nvSpPr>
        <p:spPr>
          <a:xfrm>
            <a:off x="9327173" y="2051539"/>
            <a:ext cx="184731" cy="369332"/>
          </a:xfrm>
          <a:prstGeom prst="rect">
            <a:avLst/>
          </a:prstGeom>
          <a:noFill/>
        </p:spPr>
        <p:txBody>
          <a:bodyPr wrap="none" rtlCol="0">
            <a:spAutoFit/>
          </a:bodyPr>
          <a:lstStyle/>
          <a:p>
            <a:endParaRPr lang="en-US" sz="1800" dirty="0"/>
          </a:p>
        </p:txBody>
      </p:sp>
      <p:sp>
        <p:nvSpPr>
          <p:cNvPr id="3" name="TextBox 2"/>
          <p:cNvSpPr txBox="1"/>
          <p:nvPr/>
        </p:nvSpPr>
        <p:spPr>
          <a:xfrm>
            <a:off x="9760895" y="3593775"/>
            <a:ext cx="184731" cy="369332"/>
          </a:xfrm>
          <a:prstGeom prst="rect">
            <a:avLst/>
          </a:prstGeom>
          <a:noFill/>
        </p:spPr>
        <p:txBody>
          <a:bodyPr wrap="none" rtlCol="0">
            <a:spAutoFit/>
          </a:bodyPr>
          <a:lstStyle/>
          <a:p>
            <a:endParaRPr lang="en-US" sz="1800" dirty="0"/>
          </a:p>
        </p:txBody>
      </p:sp>
      <p:sp>
        <p:nvSpPr>
          <p:cNvPr id="9" name="Rectangle 8">
            <a:extLst>
              <a:ext uri="{FF2B5EF4-FFF2-40B4-BE49-F238E27FC236}">
                <a16:creationId xmlns:a16="http://schemas.microsoft.com/office/drawing/2014/main" id="{4CDD39D3-94B1-8747-B8D2-20356A4ACC42}"/>
              </a:ext>
            </a:extLst>
          </p:cNvPr>
          <p:cNvSpPr/>
          <p:nvPr/>
        </p:nvSpPr>
        <p:spPr bwMode="auto">
          <a:xfrm>
            <a:off x="0" y="3514711"/>
            <a:ext cx="9258300" cy="1371600"/>
          </a:xfrm>
          <a:prstGeom prst="rect">
            <a:avLst/>
          </a:prstGeom>
          <a:solidFill>
            <a:schemeClr val="tx1">
              <a:alpha val="89000"/>
            </a:schemeClr>
          </a:solidFill>
          <a:ln w="9525" cap="flat" cmpd="sng" algn="ctr">
            <a:noFill/>
            <a:prstDash val="solid"/>
            <a:round/>
            <a:headEnd type="none" w="med" len="med"/>
            <a:tailEnd type="none" w="med" len="med"/>
          </a:ln>
          <a:effectLst>
            <a:reflection blurRad="6350" stA="52000" endA="300" endPos="35000" dir="5400000" sy="-100000" algn="bl" rotWithShape="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tx1"/>
              </a:solidFill>
              <a:effectLst/>
              <a:latin typeface="Arial" pitchFamily="-112" charset="0"/>
              <a:ea typeface="ＭＳ Ｐゴシック" pitchFamily="-112" charset="-128"/>
              <a:cs typeface="ＭＳ Ｐゴシック" pitchFamily="-112" charset="-128"/>
            </a:endParaRPr>
          </a:p>
        </p:txBody>
      </p:sp>
      <p:sp>
        <p:nvSpPr>
          <p:cNvPr id="11" name="TextBox 10">
            <a:extLst>
              <a:ext uri="{FF2B5EF4-FFF2-40B4-BE49-F238E27FC236}">
                <a16:creationId xmlns:a16="http://schemas.microsoft.com/office/drawing/2014/main" id="{432719CA-70C8-6846-8B56-FFA663F32F20}"/>
              </a:ext>
            </a:extLst>
          </p:cNvPr>
          <p:cNvSpPr txBox="1">
            <a:spLocks noChangeArrowheads="1"/>
          </p:cNvSpPr>
          <p:nvPr/>
        </p:nvSpPr>
        <p:spPr bwMode="auto">
          <a:xfrm>
            <a:off x="475674" y="3720547"/>
            <a:ext cx="10439400" cy="1080011"/>
          </a:xfrm>
          <a:prstGeom prst="rect">
            <a:avLst/>
          </a:prstGeom>
          <a:noFill/>
          <a:ln w="9525">
            <a:noFill/>
            <a:miter lim="800000"/>
            <a:headEnd/>
            <a:tailEnd/>
          </a:ln>
        </p:spPr>
        <p:txBody>
          <a:bodyPr numCol="2" anchor="t"/>
          <a:lstStyle/>
          <a:p>
            <a:pPr marL="342900" indent="-342900">
              <a:spcAft>
                <a:spcPts val="1200"/>
              </a:spcAft>
              <a:defRPr/>
            </a:pPr>
            <a:r>
              <a:rPr lang="en-US" sz="1200" b="1" dirty="0">
                <a:solidFill>
                  <a:srgbClr val="FFFFFF"/>
                </a:solidFill>
              </a:rPr>
              <a:t>15,000+ </a:t>
            </a:r>
            <a:r>
              <a:rPr lang="en-US" sz="1200" b="1" dirty="0">
                <a:solidFill>
                  <a:schemeClr val="bg1"/>
                </a:solidFill>
              </a:rPr>
              <a:t>total undergraduates</a:t>
            </a:r>
          </a:p>
          <a:p>
            <a:pPr marL="342900" indent="-342900">
              <a:spcAft>
                <a:spcPts val="1200"/>
              </a:spcAft>
              <a:defRPr/>
            </a:pPr>
            <a:r>
              <a:rPr lang="en-US" sz="1200" b="1" dirty="0">
                <a:solidFill>
                  <a:srgbClr val="FFFFFF"/>
                </a:solidFill>
                <a:latin typeface="Arial"/>
                <a:ea typeface="ＭＳ Ｐゴシック"/>
              </a:rPr>
              <a:t>Students from 46 states and 127 countries</a:t>
            </a:r>
          </a:p>
          <a:p>
            <a:pPr marL="342900" indent="-342900">
              <a:spcAft>
                <a:spcPts val="1200"/>
              </a:spcAft>
              <a:defRPr/>
            </a:pPr>
            <a:r>
              <a:rPr lang="en-US" sz="1200" b="1" dirty="0">
                <a:solidFill>
                  <a:schemeClr val="bg1"/>
                </a:solidFill>
              </a:rPr>
              <a:t>Alumni global network exceeds </a:t>
            </a:r>
            <a:r>
              <a:rPr lang="en-US" sz="1200" b="1" dirty="0">
                <a:solidFill>
                  <a:srgbClr val="FFFFFF"/>
                </a:solidFill>
              </a:rPr>
              <a:t>150,000</a:t>
            </a:r>
          </a:p>
          <a:p>
            <a:pPr marL="342900" indent="-342900">
              <a:spcAft>
                <a:spcPts val="1200"/>
              </a:spcAft>
              <a:defRPr/>
            </a:pPr>
            <a:r>
              <a:rPr lang="en-US" sz="1200" b="1" dirty="0">
                <a:solidFill>
                  <a:schemeClr val="bg1"/>
                </a:solidFill>
              </a:rPr>
              <a:t>Over 80 undergraduate majors </a:t>
            </a:r>
          </a:p>
          <a:p>
            <a:pPr marL="342900" indent="-342900">
              <a:spcAft>
                <a:spcPts val="1200"/>
              </a:spcAft>
              <a:defRPr/>
            </a:pPr>
            <a:r>
              <a:rPr lang="en-US" sz="1200" b="1" dirty="0">
                <a:solidFill>
                  <a:schemeClr val="bg1"/>
                </a:solidFill>
              </a:rPr>
              <a:t>Student-to-faculty ratio </a:t>
            </a:r>
            <a:r>
              <a:rPr lang="en-US" sz="1200" b="1" dirty="0">
                <a:solidFill>
                  <a:srgbClr val="FFFFFF"/>
                </a:solidFill>
              </a:rPr>
              <a:t>11:1</a:t>
            </a:r>
          </a:p>
          <a:p>
            <a:pPr marL="342900" indent="-342900">
              <a:spcAft>
                <a:spcPts val="1200"/>
              </a:spcAft>
              <a:defRPr/>
            </a:pPr>
            <a:r>
              <a:rPr lang="en-US" sz="1200" b="1" dirty="0">
                <a:solidFill>
                  <a:schemeClr val="bg1"/>
                </a:solidFill>
              </a:rPr>
              <a:t>Median class size of </a:t>
            </a:r>
            <a:r>
              <a:rPr lang="en-US" sz="1200" b="1" dirty="0">
                <a:solidFill>
                  <a:srgbClr val="FFFFFF"/>
                </a:solidFill>
              </a:rPr>
              <a:t>19</a:t>
            </a:r>
            <a:r>
              <a:rPr lang="en-US" sz="1200" b="1" dirty="0">
                <a:solidFill>
                  <a:schemeClr val="bg1"/>
                </a:solidFill>
              </a:rPr>
              <a:t> students</a:t>
            </a:r>
            <a:r>
              <a:rPr lang="en-US" sz="1400" b="1" dirty="0">
                <a:solidFill>
                  <a:schemeClr val="bg1"/>
                </a:solidFill>
              </a:rPr>
              <a:t> </a:t>
            </a:r>
          </a:p>
        </p:txBody>
      </p:sp>
    </p:spTree>
    <p:extLst>
      <p:ext uri="{BB962C8B-B14F-4D97-AF65-F5344CB8AC3E}">
        <p14:creationId xmlns:p14="http://schemas.microsoft.com/office/powerpoint/2010/main" val="1295076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xDrago_ISB_hallway_4th Floor.jpg">
            <a:extLst>
              <a:ext uri="{FF2B5EF4-FFF2-40B4-BE49-F238E27FC236}">
                <a16:creationId xmlns:a16="http://schemas.microsoft.com/office/drawing/2014/main" id="{294CA687-99C2-2442-AC8D-928FA06A1D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2789" b="416"/>
          <a:stretch/>
        </p:blipFill>
        <p:spPr>
          <a:xfrm>
            <a:off x="1" y="-114300"/>
            <a:ext cx="9143999" cy="5266611"/>
          </a:xfrm>
          <a:prstGeom prst="rect">
            <a:avLst/>
          </a:prstGeom>
        </p:spPr>
      </p:pic>
      <p:sp>
        <p:nvSpPr>
          <p:cNvPr id="25603" name="TextBox 4"/>
          <p:cNvSpPr txBox="1">
            <a:spLocks noChangeArrowheads="1"/>
          </p:cNvSpPr>
          <p:nvPr/>
        </p:nvSpPr>
        <p:spPr bwMode="auto">
          <a:xfrm>
            <a:off x="-1200150" y="2286000"/>
            <a:ext cx="184731" cy="369332"/>
          </a:xfrm>
          <a:prstGeom prst="rect">
            <a:avLst/>
          </a:prstGeom>
          <a:noFill/>
          <a:ln w="9525">
            <a:noFill/>
            <a:miter lim="800000"/>
            <a:headEnd/>
            <a:tailEnd/>
          </a:ln>
        </p:spPr>
        <p:txBody>
          <a:bodyPr wrap="none">
            <a:spAutoFit/>
          </a:bodyPr>
          <a:lstStyle/>
          <a:p>
            <a:endParaRPr lang="en-US" sz="1800" dirty="0"/>
          </a:p>
        </p:txBody>
      </p:sp>
      <p:sp>
        <p:nvSpPr>
          <p:cNvPr id="25604" name="Rectangle 4"/>
          <p:cNvSpPr>
            <a:spLocks noChangeArrowheads="1"/>
          </p:cNvSpPr>
          <p:nvPr/>
        </p:nvSpPr>
        <p:spPr bwMode="auto">
          <a:xfrm>
            <a:off x="6115057" y="-114299"/>
            <a:ext cx="3035300" cy="5257800"/>
          </a:xfrm>
          <a:prstGeom prst="rect">
            <a:avLst/>
          </a:prstGeom>
          <a:solidFill>
            <a:schemeClr val="tx1">
              <a:alpha val="74000"/>
            </a:schemeClr>
          </a:solidFill>
          <a:ln w="9525">
            <a:noFill/>
            <a:round/>
            <a:headEnd/>
            <a:tailEnd/>
          </a:ln>
        </p:spPr>
        <p:txBody>
          <a:bodyPr/>
          <a:lstStyle/>
          <a:p>
            <a:endParaRPr lang="en-US" sz="1800" dirty="0"/>
          </a:p>
        </p:txBody>
      </p:sp>
      <p:sp>
        <p:nvSpPr>
          <p:cNvPr id="23558" name="TextBox 6"/>
          <p:cNvSpPr txBox="1">
            <a:spLocks noChangeArrowheads="1"/>
          </p:cNvSpPr>
          <p:nvPr/>
        </p:nvSpPr>
        <p:spPr bwMode="auto">
          <a:xfrm>
            <a:off x="6257931" y="347888"/>
            <a:ext cx="2903934" cy="4178067"/>
          </a:xfrm>
          <a:prstGeom prst="rect">
            <a:avLst/>
          </a:prstGeom>
          <a:noFill/>
          <a:ln w="9525">
            <a:noFill/>
            <a:miter lim="800000"/>
            <a:headEnd/>
            <a:tailEnd/>
          </a:ln>
        </p:spPr>
        <p:txBody>
          <a:bodyPr wrap="square">
            <a:spAutoFit/>
          </a:bodyPr>
          <a:lstStyle/>
          <a:p>
            <a:pPr>
              <a:spcAft>
                <a:spcPts val="900"/>
              </a:spcAft>
            </a:pPr>
            <a:r>
              <a:rPr lang="en-US" sz="900" b="1" dirty="0">
                <a:solidFill>
                  <a:srgbClr val="FFFFFF"/>
                </a:solidFill>
              </a:rPr>
              <a:t>College of Arts &amp; Sciences </a:t>
            </a:r>
          </a:p>
          <a:p>
            <a:pPr>
              <a:spcAft>
                <a:spcPts val="900"/>
              </a:spcAft>
            </a:pPr>
            <a:r>
              <a:rPr lang="en-US" sz="900" b="1" dirty="0">
                <a:solidFill>
                  <a:srgbClr val="FFFFFF"/>
                </a:solidFill>
              </a:rPr>
              <a:t>School of Biomedical Engineering, Science </a:t>
            </a:r>
            <a:br>
              <a:rPr lang="en-US" sz="900" b="1" dirty="0">
                <a:solidFill>
                  <a:srgbClr val="FFFFFF"/>
                </a:solidFill>
              </a:rPr>
            </a:br>
            <a:r>
              <a:rPr lang="en-US" sz="900" b="1" dirty="0">
                <a:solidFill>
                  <a:srgbClr val="FFFFFF"/>
                </a:solidFill>
              </a:rPr>
              <a:t>and Health Systems</a:t>
            </a:r>
          </a:p>
          <a:p>
            <a:pPr>
              <a:spcAft>
                <a:spcPts val="900"/>
              </a:spcAft>
            </a:pPr>
            <a:r>
              <a:rPr lang="en-US" sz="900" b="1" dirty="0">
                <a:solidFill>
                  <a:srgbClr val="FFFFFF"/>
                </a:solidFill>
              </a:rPr>
              <a:t>LeBow College of Business </a:t>
            </a:r>
          </a:p>
          <a:p>
            <a:pPr>
              <a:spcAft>
                <a:spcPts val="900"/>
              </a:spcAft>
            </a:pPr>
            <a:r>
              <a:rPr lang="en-US" sz="900" b="1" dirty="0">
                <a:solidFill>
                  <a:srgbClr val="FFFFFF"/>
                </a:solidFill>
              </a:rPr>
              <a:t>College of Computing &amp; Informatics</a:t>
            </a:r>
          </a:p>
          <a:p>
            <a:pPr>
              <a:spcAft>
                <a:spcPts val="900"/>
              </a:spcAft>
            </a:pPr>
            <a:r>
              <a:rPr lang="en-US" sz="900" b="1" dirty="0">
                <a:solidFill>
                  <a:srgbClr val="FFFFFF"/>
                </a:solidFill>
              </a:rPr>
              <a:t>School of Economics</a:t>
            </a:r>
          </a:p>
          <a:p>
            <a:pPr>
              <a:spcAft>
                <a:spcPts val="900"/>
              </a:spcAft>
            </a:pPr>
            <a:r>
              <a:rPr lang="en-US" sz="900" b="1" dirty="0">
                <a:solidFill>
                  <a:srgbClr val="FFFFFF"/>
                </a:solidFill>
              </a:rPr>
              <a:t>School of Education </a:t>
            </a:r>
            <a:endParaRPr lang="en-US" sz="900" dirty="0">
              <a:solidFill>
                <a:srgbClr val="FFFFFF"/>
              </a:solidFill>
            </a:endParaRPr>
          </a:p>
          <a:p>
            <a:pPr>
              <a:spcAft>
                <a:spcPts val="900"/>
              </a:spcAft>
            </a:pPr>
            <a:r>
              <a:rPr lang="en-US" sz="900" b="1" dirty="0">
                <a:solidFill>
                  <a:srgbClr val="FFFFFF"/>
                </a:solidFill>
              </a:rPr>
              <a:t>College of Engineering </a:t>
            </a:r>
          </a:p>
          <a:p>
            <a:pPr>
              <a:spcAft>
                <a:spcPts val="900"/>
              </a:spcAft>
            </a:pPr>
            <a:r>
              <a:rPr lang="en-US" sz="900" b="1" dirty="0">
                <a:solidFill>
                  <a:srgbClr val="FFFFFF"/>
                </a:solidFill>
              </a:rPr>
              <a:t>Close School of Entrepreneurship</a:t>
            </a:r>
          </a:p>
          <a:p>
            <a:pPr>
              <a:spcAft>
                <a:spcPts val="900"/>
              </a:spcAft>
            </a:pPr>
            <a:r>
              <a:rPr lang="en-US" sz="900" b="1" dirty="0">
                <a:solidFill>
                  <a:srgbClr val="FFFFFF"/>
                </a:solidFill>
              </a:rPr>
              <a:t>Kline School of Law </a:t>
            </a:r>
          </a:p>
          <a:p>
            <a:pPr>
              <a:spcAft>
                <a:spcPts val="900"/>
              </a:spcAft>
            </a:pPr>
            <a:r>
              <a:rPr lang="en-US" sz="900" b="1" dirty="0">
                <a:solidFill>
                  <a:srgbClr val="FFFFFF"/>
                </a:solidFill>
              </a:rPr>
              <a:t>Westphal College of Media Arts &amp; Design </a:t>
            </a:r>
          </a:p>
          <a:p>
            <a:pPr>
              <a:spcAft>
                <a:spcPts val="900"/>
              </a:spcAft>
            </a:pPr>
            <a:r>
              <a:rPr lang="en-US" sz="900" b="1" dirty="0">
                <a:solidFill>
                  <a:srgbClr val="FFFFFF"/>
                </a:solidFill>
              </a:rPr>
              <a:t>College of Medicine</a:t>
            </a:r>
          </a:p>
          <a:p>
            <a:pPr>
              <a:spcAft>
                <a:spcPts val="900"/>
              </a:spcAft>
            </a:pPr>
            <a:r>
              <a:rPr lang="en-US" sz="900" b="1" dirty="0">
                <a:solidFill>
                  <a:srgbClr val="FFFFFF"/>
                </a:solidFill>
              </a:rPr>
              <a:t>College of Nursing and Health Professions</a:t>
            </a:r>
          </a:p>
          <a:p>
            <a:pPr>
              <a:spcAft>
                <a:spcPts val="900"/>
              </a:spcAft>
            </a:pPr>
            <a:r>
              <a:rPr lang="en-US" sz="900" b="1" dirty="0" err="1">
                <a:solidFill>
                  <a:srgbClr val="FFFFFF"/>
                </a:solidFill>
              </a:rPr>
              <a:t>Pennoni</a:t>
            </a:r>
            <a:r>
              <a:rPr lang="en-US" sz="900" b="1" dirty="0">
                <a:solidFill>
                  <a:srgbClr val="FFFFFF"/>
                </a:solidFill>
              </a:rPr>
              <a:t> Honors College  </a:t>
            </a:r>
          </a:p>
          <a:p>
            <a:pPr>
              <a:spcAft>
                <a:spcPts val="900"/>
              </a:spcAft>
            </a:pPr>
            <a:r>
              <a:rPr lang="en-US" sz="900" b="1" dirty="0">
                <a:solidFill>
                  <a:srgbClr val="FFFFFF"/>
                </a:solidFill>
              </a:rPr>
              <a:t>Goodwin College of Professional Studies </a:t>
            </a:r>
          </a:p>
          <a:p>
            <a:pPr>
              <a:spcAft>
                <a:spcPts val="900"/>
              </a:spcAft>
            </a:pPr>
            <a:r>
              <a:rPr lang="en-US" sz="900" b="1" dirty="0" err="1">
                <a:solidFill>
                  <a:srgbClr val="FFFFFF"/>
                </a:solidFill>
              </a:rPr>
              <a:t>Dornsife</a:t>
            </a:r>
            <a:r>
              <a:rPr lang="en-US" sz="900" b="1" dirty="0">
                <a:solidFill>
                  <a:srgbClr val="FFFFFF"/>
                </a:solidFill>
              </a:rPr>
              <a:t> School of Public Health </a:t>
            </a:r>
          </a:p>
          <a:p>
            <a:pPr>
              <a:spcAft>
                <a:spcPts val="900"/>
              </a:spcAft>
            </a:pPr>
            <a:endParaRPr lang="en-US" sz="900" b="1" dirty="0">
              <a:solidFill>
                <a:srgbClr val="FFFFFF"/>
              </a:solidFill>
            </a:endParaRPr>
          </a:p>
        </p:txBody>
      </p:sp>
      <p:sp>
        <p:nvSpPr>
          <p:cNvPr id="3" name="TextBox 2"/>
          <p:cNvSpPr txBox="1"/>
          <p:nvPr/>
        </p:nvSpPr>
        <p:spPr>
          <a:xfrm>
            <a:off x="-1053412" y="1703074"/>
            <a:ext cx="184731" cy="369332"/>
          </a:xfrm>
          <a:prstGeom prst="rect">
            <a:avLst/>
          </a:prstGeom>
          <a:noFill/>
        </p:spPr>
        <p:txBody>
          <a:bodyPr wrap="none" rtlCol="0">
            <a:spAutoFit/>
          </a:bodyPr>
          <a:lstStyle/>
          <a:p>
            <a:endParaRPr lang="en-US" sz="1800" dirty="0"/>
          </a:p>
        </p:txBody>
      </p:sp>
      <p:sp>
        <p:nvSpPr>
          <p:cNvPr id="9" name="Rectangle 9"/>
          <p:cNvSpPr>
            <a:spLocks noChangeArrowheads="1"/>
          </p:cNvSpPr>
          <p:nvPr/>
        </p:nvSpPr>
        <p:spPr bwMode="auto">
          <a:xfrm>
            <a:off x="3487479" y="4761114"/>
            <a:ext cx="5674385" cy="391197"/>
          </a:xfrm>
          <a:prstGeom prst="rect">
            <a:avLst/>
          </a:prstGeom>
          <a:solidFill>
            <a:srgbClr val="003366">
              <a:alpha val="82000"/>
            </a:srgbClr>
          </a:solidFill>
          <a:ln w="9525">
            <a:noFill/>
            <a:round/>
            <a:headEnd/>
            <a:tailEnd/>
          </a:ln>
        </p:spPr>
        <p:txBody>
          <a:bodyPr/>
          <a:lstStyle/>
          <a:p>
            <a:pPr>
              <a:defRPr/>
            </a:pPr>
            <a:endParaRPr lang="en-US" sz="1800" dirty="0">
              <a:solidFill>
                <a:srgbClr val="008000"/>
              </a:solidFill>
              <a:ea typeface="+mn-ea"/>
            </a:endParaRPr>
          </a:p>
        </p:txBody>
      </p:sp>
      <p:sp>
        <p:nvSpPr>
          <p:cNvPr id="10" name="Rectangle 9"/>
          <p:cNvSpPr>
            <a:spLocks noChangeArrowheads="1"/>
          </p:cNvSpPr>
          <p:nvPr/>
        </p:nvSpPr>
        <p:spPr bwMode="auto">
          <a:xfrm>
            <a:off x="3668233" y="4841960"/>
            <a:ext cx="5478945" cy="276999"/>
          </a:xfrm>
          <a:prstGeom prst="rect">
            <a:avLst/>
          </a:prstGeom>
          <a:noFill/>
          <a:ln w="9525">
            <a:noFill/>
            <a:miter lim="800000"/>
            <a:headEnd/>
            <a:tailEnd/>
          </a:ln>
        </p:spPr>
        <p:txBody>
          <a:bodyPr wrap="square">
            <a:spAutoFit/>
          </a:bodyPr>
          <a:lstStyle/>
          <a:p>
            <a:r>
              <a:rPr lang="en-US" sz="1200" b="1" dirty="0">
                <a:solidFill>
                  <a:srgbClr val="FFFFFF"/>
                </a:solidFill>
              </a:rPr>
              <a:t>Drexel offers combined and accelerated degree programs. </a:t>
            </a:r>
          </a:p>
        </p:txBody>
      </p:sp>
    </p:spTree>
    <p:extLst>
      <p:ext uri="{BB962C8B-B14F-4D97-AF65-F5344CB8AC3E}">
        <p14:creationId xmlns:p14="http://schemas.microsoft.com/office/powerpoint/2010/main" val="40251355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3558">
                                            <p:txEl>
                                              <p:pRg st="0" end="0"/>
                                            </p:txEl>
                                          </p:spTgt>
                                        </p:tgtEl>
                                        <p:attrNameLst>
                                          <p:attrName>style.visibility</p:attrName>
                                        </p:attrNameLst>
                                      </p:cBhvr>
                                      <p:to>
                                        <p:strVal val="visible"/>
                                      </p:to>
                                    </p:set>
                                    <p:animEffect transition="in" filter="fade">
                                      <p:cBhvr>
                                        <p:cTn id="7" dur="300"/>
                                        <p:tgtEl>
                                          <p:spTgt spid="23558">
                                            <p:txEl>
                                              <p:pRg st="0" end="0"/>
                                            </p:txEl>
                                          </p:spTgt>
                                        </p:tgtEl>
                                      </p:cBhvr>
                                    </p:animEffect>
                                    <p:anim calcmode="lin" valueType="num">
                                      <p:cBhvr>
                                        <p:cTn id="8" dur="300" fill="hold"/>
                                        <p:tgtEl>
                                          <p:spTgt spid="23558">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2355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47" presetClass="entr" presetSubtype="0" fill="hold" grpId="0" nodeType="afterEffect">
                                  <p:stCondLst>
                                    <p:cond delay="0"/>
                                  </p:stCondLst>
                                  <p:childTnLst>
                                    <p:set>
                                      <p:cBhvr>
                                        <p:cTn id="12" dur="1" fill="hold">
                                          <p:stCondLst>
                                            <p:cond delay="0"/>
                                          </p:stCondLst>
                                        </p:cTn>
                                        <p:tgtEl>
                                          <p:spTgt spid="23558">
                                            <p:txEl>
                                              <p:pRg st="1" end="1"/>
                                            </p:txEl>
                                          </p:spTgt>
                                        </p:tgtEl>
                                        <p:attrNameLst>
                                          <p:attrName>style.visibility</p:attrName>
                                        </p:attrNameLst>
                                      </p:cBhvr>
                                      <p:to>
                                        <p:strVal val="visible"/>
                                      </p:to>
                                    </p:set>
                                    <p:animEffect transition="in" filter="fade">
                                      <p:cBhvr>
                                        <p:cTn id="13" dur="300"/>
                                        <p:tgtEl>
                                          <p:spTgt spid="23558">
                                            <p:txEl>
                                              <p:pRg st="1" end="1"/>
                                            </p:txEl>
                                          </p:spTgt>
                                        </p:tgtEl>
                                      </p:cBhvr>
                                    </p:animEffect>
                                    <p:anim calcmode="lin" valueType="num">
                                      <p:cBhvr>
                                        <p:cTn id="14" dur="300" fill="hold"/>
                                        <p:tgtEl>
                                          <p:spTgt spid="23558">
                                            <p:txEl>
                                              <p:pRg st="1" end="1"/>
                                            </p:txEl>
                                          </p:spTgt>
                                        </p:tgtEl>
                                        <p:attrNameLst>
                                          <p:attrName>ppt_x</p:attrName>
                                        </p:attrNameLst>
                                      </p:cBhvr>
                                      <p:tavLst>
                                        <p:tav tm="0">
                                          <p:val>
                                            <p:strVal val="#ppt_x"/>
                                          </p:val>
                                        </p:tav>
                                        <p:tav tm="100000">
                                          <p:val>
                                            <p:strVal val="#ppt_x"/>
                                          </p:val>
                                        </p:tav>
                                      </p:tavLst>
                                    </p:anim>
                                    <p:anim calcmode="lin" valueType="num">
                                      <p:cBhvr>
                                        <p:cTn id="15" dur="300" fill="hold"/>
                                        <p:tgtEl>
                                          <p:spTgt spid="23558">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600"/>
                            </p:stCondLst>
                            <p:childTnLst>
                              <p:par>
                                <p:cTn id="17" presetID="47" presetClass="entr" presetSubtype="0" fill="hold" grpId="0" nodeType="afterEffect">
                                  <p:stCondLst>
                                    <p:cond delay="0"/>
                                  </p:stCondLst>
                                  <p:childTnLst>
                                    <p:set>
                                      <p:cBhvr>
                                        <p:cTn id="18" dur="1" fill="hold">
                                          <p:stCondLst>
                                            <p:cond delay="0"/>
                                          </p:stCondLst>
                                        </p:cTn>
                                        <p:tgtEl>
                                          <p:spTgt spid="23558">
                                            <p:txEl>
                                              <p:pRg st="2" end="2"/>
                                            </p:txEl>
                                          </p:spTgt>
                                        </p:tgtEl>
                                        <p:attrNameLst>
                                          <p:attrName>style.visibility</p:attrName>
                                        </p:attrNameLst>
                                      </p:cBhvr>
                                      <p:to>
                                        <p:strVal val="visible"/>
                                      </p:to>
                                    </p:set>
                                    <p:animEffect transition="in" filter="fade">
                                      <p:cBhvr>
                                        <p:cTn id="19" dur="300"/>
                                        <p:tgtEl>
                                          <p:spTgt spid="23558">
                                            <p:txEl>
                                              <p:pRg st="2" end="2"/>
                                            </p:txEl>
                                          </p:spTgt>
                                        </p:tgtEl>
                                      </p:cBhvr>
                                    </p:animEffect>
                                    <p:anim calcmode="lin" valueType="num">
                                      <p:cBhvr>
                                        <p:cTn id="20" dur="300" fill="hold"/>
                                        <p:tgtEl>
                                          <p:spTgt spid="23558">
                                            <p:txEl>
                                              <p:pRg st="2" end="2"/>
                                            </p:txEl>
                                          </p:spTgt>
                                        </p:tgtEl>
                                        <p:attrNameLst>
                                          <p:attrName>ppt_x</p:attrName>
                                        </p:attrNameLst>
                                      </p:cBhvr>
                                      <p:tavLst>
                                        <p:tav tm="0">
                                          <p:val>
                                            <p:strVal val="#ppt_x"/>
                                          </p:val>
                                        </p:tav>
                                        <p:tav tm="100000">
                                          <p:val>
                                            <p:strVal val="#ppt_x"/>
                                          </p:val>
                                        </p:tav>
                                      </p:tavLst>
                                    </p:anim>
                                    <p:anim calcmode="lin" valueType="num">
                                      <p:cBhvr>
                                        <p:cTn id="21" dur="300" fill="hold"/>
                                        <p:tgtEl>
                                          <p:spTgt spid="23558">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900"/>
                            </p:stCondLst>
                            <p:childTnLst>
                              <p:par>
                                <p:cTn id="23" presetID="47" presetClass="entr" presetSubtype="0" fill="hold" grpId="0" nodeType="afterEffect">
                                  <p:stCondLst>
                                    <p:cond delay="0"/>
                                  </p:stCondLst>
                                  <p:childTnLst>
                                    <p:set>
                                      <p:cBhvr>
                                        <p:cTn id="24" dur="1" fill="hold">
                                          <p:stCondLst>
                                            <p:cond delay="0"/>
                                          </p:stCondLst>
                                        </p:cTn>
                                        <p:tgtEl>
                                          <p:spTgt spid="23558">
                                            <p:txEl>
                                              <p:pRg st="3" end="3"/>
                                            </p:txEl>
                                          </p:spTgt>
                                        </p:tgtEl>
                                        <p:attrNameLst>
                                          <p:attrName>style.visibility</p:attrName>
                                        </p:attrNameLst>
                                      </p:cBhvr>
                                      <p:to>
                                        <p:strVal val="visible"/>
                                      </p:to>
                                    </p:set>
                                    <p:animEffect transition="in" filter="fade">
                                      <p:cBhvr>
                                        <p:cTn id="25" dur="300"/>
                                        <p:tgtEl>
                                          <p:spTgt spid="23558">
                                            <p:txEl>
                                              <p:pRg st="3" end="3"/>
                                            </p:txEl>
                                          </p:spTgt>
                                        </p:tgtEl>
                                      </p:cBhvr>
                                    </p:animEffect>
                                    <p:anim calcmode="lin" valueType="num">
                                      <p:cBhvr>
                                        <p:cTn id="26" dur="300" fill="hold"/>
                                        <p:tgtEl>
                                          <p:spTgt spid="23558">
                                            <p:txEl>
                                              <p:pRg st="3" end="3"/>
                                            </p:txEl>
                                          </p:spTgt>
                                        </p:tgtEl>
                                        <p:attrNameLst>
                                          <p:attrName>ppt_x</p:attrName>
                                        </p:attrNameLst>
                                      </p:cBhvr>
                                      <p:tavLst>
                                        <p:tav tm="0">
                                          <p:val>
                                            <p:strVal val="#ppt_x"/>
                                          </p:val>
                                        </p:tav>
                                        <p:tav tm="100000">
                                          <p:val>
                                            <p:strVal val="#ppt_x"/>
                                          </p:val>
                                        </p:tav>
                                      </p:tavLst>
                                    </p:anim>
                                    <p:anim calcmode="lin" valueType="num">
                                      <p:cBhvr>
                                        <p:cTn id="27" dur="300" fill="hold"/>
                                        <p:tgtEl>
                                          <p:spTgt spid="23558">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47" presetClass="entr" presetSubtype="0" fill="hold" grpId="0" nodeType="afterEffect">
                                  <p:stCondLst>
                                    <p:cond delay="0"/>
                                  </p:stCondLst>
                                  <p:childTnLst>
                                    <p:set>
                                      <p:cBhvr>
                                        <p:cTn id="30" dur="1" fill="hold">
                                          <p:stCondLst>
                                            <p:cond delay="0"/>
                                          </p:stCondLst>
                                        </p:cTn>
                                        <p:tgtEl>
                                          <p:spTgt spid="23558">
                                            <p:txEl>
                                              <p:pRg st="4" end="4"/>
                                            </p:txEl>
                                          </p:spTgt>
                                        </p:tgtEl>
                                        <p:attrNameLst>
                                          <p:attrName>style.visibility</p:attrName>
                                        </p:attrNameLst>
                                      </p:cBhvr>
                                      <p:to>
                                        <p:strVal val="visible"/>
                                      </p:to>
                                    </p:set>
                                    <p:animEffect transition="in" filter="fade">
                                      <p:cBhvr>
                                        <p:cTn id="31" dur="300"/>
                                        <p:tgtEl>
                                          <p:spTgt spid="23558">
                                            <p:txEl>
                                              <p:pRg st="4" end="4"/>
                                            </p:txEl>
                                          </p:spTgt>
                                        </p:tgtEl>
                                      </p:cBhvr>
                                    </p:animEffect>
                                    <p:anim calcmode="lin" valueType="num">
                                      <p:cBhvr>
                                        <p:cTn id="32" dur="300" fill="hold"/>
                                        <p:tgtEl>
                                          <p:spTgt spid="23558">
                                            <p:txEl>
                                              <p:pRg st="4" end="4"/>
                                            </p:txEl>
                                          </p:spTgt>
                                        </p:tgtEl>
                                        <p:attrNameLst>
                                          <p:attrName>ppt_x</p:attrName>
                                        </p:attrNameLst>
                                      </p:cBhvr>
                                      <p:tavLst>
                                        <p:tav tm="0">
                                          <p:val>
                                            <p:strVal val="#ppt_x"/>
                                          </p:val>
                                        </p:tav>
                                        <p:tav tm="100000">
                                          <p:val>
                                            <p:strVal val="#ppt_x"/>
                                          </p:val>
                                        </p:tav>
                                      </p:tavLst>
                                    </p:anim>
                                    <p:anim calcmode="lin" valueType="num">
                                      <p:cBhvr>
                                        <p:cTn id="33" dur="300" fill="hold"/>
                                        <p:tgtEl>
                                          <p:spTgt spid="23558">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47" presetClass="entr" presetSubtype="0" fill="hold" grpId="0" nodeType="afterEffect">
                                  <p:stCondLst>
                                    <p:cond delay="0"/>
                                  </p:stCondLst>
                                  <p:childTnLst>
                                    <p:set>
                                      <p:cBhvr>
                                        <p:cTn id="36" dur="1" fill="hold">
                                          <p:stCondLst>
                                            <p:cond delay="0"/>
                                          </p:stCondLst>
                                        </p:cTn>
                                        <p:tgtEl>
                                          <p:spTgt spid="23558">
                                            <p:txEl>
                                              <p:pRg st="5" end="5"/>
                                            </p:txEl>
                                          </p:spTgt>
                                        </p:tgtEl>
                                        <p:attrNameLst>
                                          <p:attrName>style.visibility</p:attrName>
                                        </p:attrNameLst>
                                      </p:cBhvr>
                                      <p:to>
                                        <p:strVal val="visible"/>
                                      </p:to>
                                    </p:set>
                                    <p:animEffect transition="in" filter="fade">
                                      <p:cBhvr>
                                        <p:cTn id="37" dur="300"/>
                                        <p:tgtEl>
                                          <p:spTgt spid="23558">
                                            <p:txEl>
                                              <p:pRg st="5" end="5"/>
                                            </p:txEl>
                                          </p:spTgt>
                                        </p:tgtEl>
                                      </p:cBhvr>
                                    </p:animEffect>
                                    <p:anim calcmode="lin" valueType="num">
                                      <p:cBhvr>
                                        <p:cTn id="38" dur="300" fill="hold"/>
                                        <p:tgtEl>
                                          <p:spTgt spid="23558">
                                            <p:txEl>
                                              <p:pRg st="5" end="5"/>
                                            </p:txEl>
                                          </p:spTgt>
                                        </p:tgtEl>
                                        <p:attrNameLst>
                                          <p:attrName>ppt_x</p:attrName>
                                        </p:attrNameLst>
                                      </p:cBhvr>
                                      <p:tavLst>
                                        <p:tav tm="0">
                                          <p:val>
                                            <p:strVal val="#ppt_x"/>
                                          </p:val>
                                        </p:tav>
                                        <p:tav tm="100000">
                                          <p:val>
                                            <p:strVal val="#ppt_x"/>
                                          </p:val>
                                        </p:tav>
                                      </p:tavLst>
                                    </p:anim>
                                    <p:anim calcmode="lin" valueType="num">
                                      <p:cBhvr>
                                        <p:cTn id="39" dur="300" fill="hold"/>
                                        <p:tgtEl>
                                          <p:spTgt spid="23558">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1800"/>
                            </p:stCondLst>
                            <p:childTnLst>
                              <p:par>
                                <p:cTn id="41" presetID="47" presetClass="entr" presetSubtype="0" fill="hold" grpId="0" nodeType="afterEffect">
                                  <p:stCondLst>
                                    <p:cond delay="0"/>
                                  </p:stCondLst>
                                  <p:childTnLst>
                                    <p:set>
                                      <p:cBhvr>
                                        <p:cTn id="42" dur="1" fill="hold">
                                          <p:stCondLst>
                                            <p:cond delay="0"/>
                                          </p:stCondLst>
                                        </p:cTn>
                                        <p:tgtEl>
                                          <p:spTgt spid="23558">
                                            <p:txEl>
                                              <p:pRg st="6" end="6"/>
                                            </p:txEl>
                                          </p:spTgt>
                                        </p:tgtEl>
                                        <p:attrNameLst>
                                          <p:attrName>style.visibility</p:attrName>
                                        </p:attrNameLst>
                                      </p:cBhvr>
                                      <p:to>
                                        <p:strVal val="visible"/>
                                      </p:to>
                                    </p:set>
                                    <p:animEffect transition="in" filter="fade">
                                      <p:cBhvr>
                                        <p:cTn id="43" dur="300"/>
                                        <p:tgtEl>
                                          <p:spTgt spid="23558">
                                            <p:txEl>
                                              <p:pRg st="6" end="6"/>
                                            </p:txEl>
                                          </p:spTgt>
                                        </p:tgtEl>
                                      </p:cBhvr>
                                    </p:animEffect>
                                    <p:anim calcmode="lin" valueType="num">
                                      <p:cBhvr>
                                        <p:cTn id="44" dur="300" fill="hold"/>
                                        <p:tgtEl>
                                          <p:spTgt spid="23558">
                                            <p:txEl>
                                              <p:pRg st="6" end="6"/>
                                            </p:txEl>
                                          </p:spTgt>
                                        </p:tgtEl>
                                        <p:attrNameLst>
                                          <p:attrName>ppt_x</p:attrName>
                                        </p:attrNameLst>
                                      </p:cBhvr>
                                      <p:tavLst>
                                        <p:tav tm="0">
                                          <p:val>
                                            <p:strVal val="#ppt_x"/>
                                          </p:val>
                                        </p:tav>
                                        <p:tav tm="100000">
                                          <p:val>
                                            <p:strVal val="#ppt_x"/>
                                          </p:val>
                                        </p:tav>
                                      </p:tavLst>
                                    </p:anim>
                                    <p:anim calcmode="lin" valueType="num">
                                      <p:cBhvr>
                                        <p:cTn id="45" dur="300" fill="hold"/>
                                        <p:tgtEl>
                                          <p:spTgt spid="23558">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2100"/>
                            </p:stCondLst>
                            <p:childTnLst>
                              <p:par>
                                <p:cTn id="47" presetID="47" presetClass="entr" presetSubtype="0" fill="hold" grpId="0" nodeType="afterEffect">
                                  <p:stCondLst>
                                    <p:cond delay="0"/>
                                  </p:stCondLst>
                                  <p:childTnLst>
                                    <p:set>
                                      <p:cBhvr>
                                        <p:cTn id="48" dur="1" fill="hold">
                                          <p:stCondLst>
                                            <p:cond delay="0"/>
                                          </p:stCondLst>
                                        </p:cTn>
                                        <p:tgtEl>
                                          <p:spTgt spid="23558">
                                            <p:txEl>
                                              <p:pRg st="7" end="7"/>
                                            </p:txEl>
                                          </p:spTgt>
                                        </p:tgtEl>
                                        <p:attrNameLst>
                                          <p:attrName>style.visibility</p:attrName>
                                        </p:attrNameLst>
                                      </p:cBhvr>
                                      <p:to>
                                        <p:strVal val="visible"/>
                                      </p:to>
                                    </p:set>
                                    <p:animEffect transition="in" filter="fade">
                                      <p:cBhvr>
                                        <p:cTn id="49" dur="300"/>
                                        <p:tgtEl>
                                          <p:spTgt spid="23558">
                                            <p:txEl>
                                              <p:pRg st="7" end="7"/>
                                            </p:txEl>
                                          </p:spTgt>
                                        </p:tgtEl>
                                      </p:cBhvr>
                                    </p:animEffect>
                                    <p:anim calcmode="lin" valueType="num">
                                      <p:cBhvr>
                                        <p:cTn id="50" dur="300" fill="hold"/>
                                        <p:tgtEl>
                                          <p:spTgt spid="23558">
                                            <p:txEl>
                                              <p:pRg st="7" end="7"/>
                                            </p:txEl>
                                          </p:spTgt>
                                        </p:tgtEl>
                                        <p:attrNameLst>
                                          <p:attrName>ppt_x</p:attrName>
                                        </p:attrNameLst>
                                      </p:cBhvr>
                                      <p:tavLst>
                                        <p:tav tm="0">
                                          <p:val>
                                            <p:strVal val="#ppt_x"/>
                                          </p:val>
                                        </p:tav>
                                        <p:tav tm="100000">
                                          <p:val>
                                            <p:strVal val="#ppt_x"/>
                                          </p:val>
                                        </p:tav>
                                      </p:tavLst>
                                    </p:anim>
                                    <p:anim calcmode="lin" valueType="num">
                                      <p:cBhvr>
                                        <p:cTn id="51" dur="300" fill="hold"/>
                                        <p:tgtEl>
                                          <p:spTgt spid="23558">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2400"/>
                            </p:stCondLst>
                            <p:childTnLst>
                              <p:par>
                                <p:cTn id="53" presetID="47" presetClass="entr" presetSubtype="0" fill="hold" grpId="0" nodeType="afterEffect">
                                  <p:stCondLst>
                                    <p:cond delay="0"/>
                                  </p:stCondLst>
                                  <p:childTnLst>
                                    <p:set>
                                      <p:cBhvr>
                                        <p:cTn id="54" dur="1" fill="hold">
                                          <p:stCondLst>
                                            <p:cond delay="0"/>
                                          </p:stCondLst>
                                        </p:cTn>
                                        <p:tgtEl>
                                          <p:spTgt spid="23558">
                                            <p:txEl>
                                              <p:pRg st="8" end="8"/>
                                            </p:txEl>
                                          </p:spTgt>
                                        </p:tgtEl>
                                        <p:attrNameLst>
                                          <p:attrName>style.visibility</p:attrName>
                                        </p:attrNameLst>
                                      </p:cBhvr>
                                      <p:to>
                                        <p:strVal val="visible"/>
                                      </p:to>
                                    </p:set>
                                    <p:animEffect transition="in" filter="fade">
                                      <p:cBhvr>
                                        <p:cTn id="55" dur="300"/>
                                        <p:tgtEl>
                                          <p:spTgt spid="23558">
                                            <p:txEl>
                                              <p:pRg st="8" end="8"/>
                                            </p:txEl>
                                          </p:spTgt>
                                        </p:tgtEl>
                                      </p:cBhvr>
                                    </p:animEffect>
                                    <p:anim calcmode="lin" valueType="num">
                                      <p:cBhvr>
                                        <p:cTn id="56" dur="300" fill="hold"/>
                                        <p:tgtEl>
                                          <p:spTgt spid="23558">
                                            <p:txEl>
                                              <p:pRg st="8" end="8"/>
                                            </p:txEl>
                                          </p:spTgt>
                                        </p:tgtEl>
                                        <p:attrNameLst>
                                          <p:attrName>ppt_x</p:attrName>
                                        </p:attrNameLst>
                                      </p:cBhvr>
                                      <p:tavLst>
                                        <p:tav tm="0">
                                          <p:val>
                                            <p:strVal val="#ppt_x"/>
                                          </p:val>
                                        </p:tav>
                                        <p:tav tm="100000">
                                          <p:val>
                                            <p:strVal val="#ppt_x"/>
                                          </p:val>
                                        </p:tav>
                                      </p:tavLst>
                                    </p:anim>
                                    <p:anim calcmode="lin" valueType="num">
                                      <p:cBhvr>
                                        <p:cTn id="57" dur="300" fill="hold"/>
                                        <p:tgtEl>
                                          <p:spTgt spid="23558">
                                            <p:txEl>
                                              <p:pRg st="8" end="8"/>
                                            </p:txEl>
                                          </p:spTgt>
                                        </p:tgtEl>
                                        <p:attrNameLst>
                                          <p:attrName>ppt_y</p:attrName>
                                        </p:attrNameLst>
                                      </p:cBhvr>
                                      <p:tavLst>
                                        <p:tav tm="0">
                                          <p:val>
                                            <p:strVal val="#ppt_y-.1"/>
                                          </p:val>
                                        </p:tav>
                                        <p:tav tm="100000">
                                          <p:val>
                                            <p:strVal val="#ppt_y"/>
                                          </p:val>
                                        </p:tav>
                                      </p:tavLst>
                                    </p:anim>
                                  </p:childTnLst>
                                </p:cTn>
                              </p:par>
                            </p:childTnLst>
                          </p:cTn>
                        </p:par>
                        <p:par>
                          <p:cTn id="58" fill="hold">
                            <p:stCondLst>
                              <p:cond delay="2700"/>
                            </p:stCondLst>
                            <p:childTnLst>
                              <p:par>
                                <p:cTn id="59" presetID="47" presetClass="entr" presetSubtype="0" fill="hold" grpId="0" nodeType="afterEffect">
                                  <p:stCondLst>
                                    <p:cond delay="0"/>
                                  </p:stCondLst>
                                  <p:childTnLst>
                                    <p:set>
                                      <p:cBhvr>
                                        <p:cTn id="60" dur="1" fill="hold">
                                          <p:stCondLst>
                                            <p:cond delay="0"/>
                                          </p:stCondLst>
                                        </p:cTn>
                                        <p:tgtEl>
                                          <p:spTgt spid="23558">
                                            <p:txEl>
                                              <p:pRg st="9" end="9"/>
                                            </p:txEl>
                                          </p:spTgt>
                                        </p:tgtEl>
                                        <p:attrNameLst>
                                          <p:attrName>style.visibility</p:attrName>
                                        </p:attrNameLst>
                                      </p:cBhvr>
                                      <p:to>
                                        <p:strVal val="visible"/>
                                      </p:to>
                                    </p:set>
                                    <p:animEffect transition="in" filter="fade">
                                      <p:cBhvr>
                                        <p:cTn id="61" dur="300"/>
                                        <p:tgtEl>
                                          <p:spTgt spid="23558">
                                            <p:txEl>
                                              <p:pRg st="9" end="9"/>
                                            </p:txEl>
                                          </p:spTgt>
                                        </p:tgtEl>
                                      </p:cBhvr>
                                    </p:animEffect>
                                    <p:anim calcmode="lin" valueType="num">
                                      <p:cBhvr>
                                        <p:cTn id="62" dur="300" fill="hold"/>
                                        <p:tgtEl>
                                          <p:spTgt spid="23558">
                                            <p:txEl>
                                              <p:pRg st="9" end="9"/>
                                            </p:txEl>
                                          </p:spTgt>
                                        </p:tgtEl>
                                        <p:attrNameLst>
                                          <p:attrName>ppt_x</p:attrName>
                                        </p:attrNameLst>
                                      </p:cBhvr>
                                      <p:tavLst>
                                        <p:tav tm="0">
                                          <p:val>
                                            <p:strVal val="#ppt_x"/>
                                          </p:val>
                                        </p:tav>
                                        <p:tav tm="100000">
                                          <p:val>
                                            <p:strVal val="#ppt_x"/>
                                          </p:val>
                                        </p:tav>
                                      </p:tavLst>
                                    </p:anim>
                                    <p:anim calcmode="lin" valueType="num">
                                      <p:cBhvr>
                                        <p:cTn id="63" dur="300" fill="hold"/>
                                        <p:tgtEl>
                                          <p:spTgt spid="23558">
                                            <p:txEl>
                                              <p:pRg st="9" end="9"/>
                                            </p:txEl>
                                          </p:spTgt>
                                        </p:tgtEl>
                                        <p:attrNameLst>
                                          <p:attrName>ppt_y</p:attrName>
                                        </p:attrNameLst>
                                      </p:cBhvr>
                                      <p:tavLst>
                                        <p:tav tm="0">
                                          <p:val>
                                            <p:strVal val="#ppt_y-.1"/>
                                          </p:val>
                                        </p:tav>
                                        <p:tav tm="100000">
                                          <p:val>
                                            <p:strVal val="#ppt_y"/>
                                          </p:val>
                                        </p:tav>
                                      </p:tavLst>
                                    </p:anim>
                                  </p:childTnLst>
                                </p:cTn>
                              </p:par>
                            </p:childTnLst>
                          </p:cTn>
                        </p:par>
                        <p:par>
                          <p:cTn id="64" fill="hold">
                            <p:stCondLst>
                              <p:cond delay="3000"/>
                            </p:stCondLst>
                            <p:childTnLst>
                              <p:par>
                                <p:cTn id="65" presetID="47" presetClass="entr" presetSubtype="0" fill="hold" grpId="0" nodeType="afterEffect">
                                  <p:stCondLst>
                                    <p:cond delay="0"/>
                                  </p:stCondLst>
                                  <p:childTnLst>
                                    <p:set>
                                      <p:cBhvr>
                                        <p:cTn id="66" dur="1" fill="hold">
                                          <p:stCondLst>
                                            <p:cond delay="0"/>
                                          </p:stCondLst>
                                        </p:cTn>
                                        <p:tgtEl>
                                          <p:spTgt spid="23558">
                                            <p:txEl>
                                              <p:pRg st="10" end="10"/>
                                            </p:txEl>
                                          </p:spTgt>
                                        </p:tgtEl>
                                        <p:attrNameLst>
                                          <p:attrName>style.visibility</p:attrName>
                                        </p:attrNameLst>
                                      </p:cBhvr>
                                      <p:to>
                                        <p:strVal val="visible"/>
                                      </p:to>
                                    </p:set>
                                    <p:animEffect transition="in" filter="fade">
                                      <p:cBhvr>
                                        <p:cTn id="67" dur="300"/>
                                        <p:tgtEl>
                                          <p:spTgt spid="23558">
                                            <p:txEl>
                                              <p:pRg st="10" end="10"/>
                                            </p:txEl>
                                          </p:spTgt>
                                        </p:tgtEl>
                                      </p:cBhvr>
                                    </p:animEffect>
                                    <p:anim calcmode="lin" valueType="num">
                                      <p:cBhvr>
                                        <p:cTn id="68" dur="300" fill="hold"/>
                                        <p:tgtEl>
                                          <p:spTgt spid="23558">
                                            <p:txEl>
                                              <p:pRg st="10" end="10"/>
                                            </p:txEl>
                                          </p:spTgt>
                                        </p:tgtEl>
                                        <p:attrNameLst>
                                          <p:attrName>ppt_x</p:attrName>
                                        </p:attrNameLst>
                                      </p:cBhvr>
                                      <p:tavLst>
                                        <p:tav tm="0">
                                          <p:val>
                                            <p:strVal val="#ppt_x"/>
                                          </p:val>
                                        </p:tav>
                                        <p:tav tm="100000">
                                          <p:val>
                                            <p:strVal val="#ppt_x"/>
                                          </p:val>
                                        </p:tav>
                                      </p:tavLst>
                                    </p:anim>
                                    <p:anim calcmode="lin" valueType="num">
                                      <p:cBhvr>
                                        <p:cTn id="69" dur="300" fill="hold"/>
                                        <p:tgtEl>
                                          <p:spTgt spid="23558">
                                            <p:txEl>
                                              <p:pRg st="10" end="10"/>
                                            </p:txEl>
                                          </p:spTgt>
                                        </p:tgtEl>
                                        <p:attrNameLst>
                                          <p:attrName>ppt_y</p:attrName>
                                        </p:attrNameLst>
                                      </p:cBhvr>
                                      <p:tavLst>
                                        <p:tav tm="0">
                                          <p:val>
                                            <p:strVal val="#ppt_y-.1"/>
                                          </p:val>
                                        </p:tav>
                                        <p:tav tm="100000">
                                          <p:val>
                                            <p:strVal val="#ppt_y"/>
                                          </p:val>
                                        </p:tav>
                                      </p:tavLst>
                                    </p:anim>
                                  </p:childTnLst>
                                </p:cTn>
                              </p:par>
                            </p:childTnLst>
                          </p:cTn>
                        </p:par>
                        <p:par>
                          <p:cTn id="70" fill="hold">
                            <p:stCondLst>
                              <p:cond delay="3300"/>
                            </p:stCondLst>
                            <p:childTnLst>
                              <p:par>
                                <p:cTn id="71" presetID="47" presetClass="entr" presetSubtype="0" fill="hold" grpId="0" nodeType="afterEffect">
                                  <p:stCondLst>
                                    <p:cond delay="0"/>
                                  </p:stCondLst>
                                  <p:childTnLst>
                                    <p:set>
                                      <p:cBhvr>
                                        <p:cTn id="72" dur="1" fill="hold">
                                          <p:stCondLst>
                                            <p:cond delay="0"/>
                                          </p:stCondLst>
                                        </p:cTn>
                                        <p:tgtEl>
                                          <p:spTgt spid="23558">
                                            <p:txEl>
                                              <p:pRg st="11" end="11"/>
                                            </p:txEl>
                                          </p:spTgt>
                                        </p:tgtEl>
                                        <p:attrNameLst>
                                          <p:attrName>style.visibility</p:attrName>
                                        </p:attrNameLst>
                                      </p:cBhvr>
                                      <p:to>
                                        <p:strVal val="visible"/>
                                      </p:to>
                                    </p:set>
                                    <p:animEffect transition="in" filter="fade">
                                      <p:cBhvr>
                                        <p:cTn id="73" dur="300"/>
                                        <p:tgtEl>
                                          <p:spTgt spid="23558">
                                            <p:txEl>
                                              <p:pRg st="11" end="11"/>
                                            </p:txEl>
                                          </p:spTgt>
                                        </p:tgtEl>
                                      </p:cBhvr>
                                    </p:animEffect>
                                    <p:anim calcmode="lin" valueType="num">
                                      <p:cBhvr>
                                        <p:cTn id="74" dur="300" fill="hold"/>
                                        <p:tgtEl>
                                          <p:spTgt spid="23558">
                                            <p:txEl>
                                              <p:pRg st="11" end="11"/>
                                            </p:txEl>
                                          </p:spTgt>
                                        </p:tgtEl>
                                        <p:attrNameLst>
                                          <p:attrName>ppt_x</p:attrName>
                                        </p:attrNameLst>
                                      </p:cBhvr>
                                      <p:tavLst>
                                        <p:tav tm="0">
                                          <p:val>
                                            <p:strVal val="#ppt_x"/>
                                          </p:val>
                                        </p:tav>
                                        <p:tav tm="100000">
                                          <p:val>
                                            <p:strVal val="#ppt_x"/>
                                          </p:val>
                                        </p:tav>
                                      </p:tavLst>
                                    </p:anim>
                                    <p:anim calcmode="lin" valueType="num">
                                      <p:cBhvr>
                                        <p:cTn id="75" dur="300" fill="hold"/>
                                        <p:tgtEl>
                                          <p:spTgt spid="23558">
                                            <p:txEl>
                                              <p:pRg st="11" end="11"/>
                                            </p:txEl>
                                          </p:spTgt>
                                        </p:tgtEl>
                                        <p:attrNameLst>
                                          <p:attrName>ppt_y</p:attrName>
                                        </p:attrNameLst>
                                      </p:cBhvr>
                                      <p:tavLst>
                                        <p:tav tm="0">
                                          <p:val>
                                            <p:strVal val="#ppt_y-.1"/>
                                          </p:val>
                                        </p:tav>
                                        <p:tav tm="100000">
                                          <p:val>
                                            <p:strVal val="#ppt_y"/>
                                          </p:val>
                                        </p:tav>
                                      </p:tavLst>
                                    </p:anim>
                                  </p:childTnLst>
                                </p:cTn>
                              </p:par>
                            </p:childTnLst>
                          </p:cTn>
                        </p:par>
                        <p:par>
                          <p:cTn id="76" fill="hold">
                            <p:stCondLst>
                              <p:cond delay="3600"/>
                            </p:stCondLst>
                            <p:childTnLst>
                              <p:par>
                                <p:cTn id="77" presetID="47" presetClass="entr" presetSubtype="0" fill="hold" grpId="0" nodeType="afterEffect">
                                  <p:stCondLst>
                                    <p:cond delay="0"/>
                                  </p:stCondLst>
                                  <p:childTnLst>
                                    <p:set>
                                      <p:cBhvr>
                                        <p:cTn id="78" dur="1" fill="hold">
                                          <p:stCondLst>
                                            <p:cond delay="0"/>
                                          </p:stCondLst>
                                        </p:cTn>
                                        <p:tgtEl>
                                          <p:spTgt spid="23558">
                                            <p:txEl>
                                              <p:pRg st="12" end="12"/>
                                            </p:txEl>
                                          </p:spTgt>
                                        </p:tgtEl>
                                        <p:attrNameLst>
                                          <p:attrName>style.visibility</p:attrName>
                                        </p:attrNameLst>
                                      </p:cBhvr>
                                      <p:to>
                                        <p:strVal val="visible"/>
                                      </p:to>
                                    </p:set>
                                    <p:animEffect transition="in" filter="fade">
                                      <p:cBhvr>
                                        <p:cTn id="79" dur="300"/>
                                        <p:tgtEl>
                                          <p:spTgt spid="23558">
                                            <p:txEl>
                                              <p:pRg st="12" end="12"/>
                                            </p:txEl>
                                          </p:spTgt>
                                        </p:tgtEl>
                                      </p:cBhvr>
                                    </p:animEffect>
                                    <p:anim calcmode="lin" valueType="num">
                                      <p:cBhvr>
                                        <p:cTn id="80" dur="300" fill="hold"/>
                                        <p:tgtEl>
                                          <p:spTgt spid="23558">
                                            <p:txEl>
                                              <p:pRg st="12" end="12"/>
                                            </p:txEl>
                                          </p:spTgt>
                                        </p:tgtEl>
                                        <p:attrNameLst>
                                          <p:attrName>ppt_x</p:attrName>
                                        </p:attrNameLst>
                                      </p:cBhvr>
                                      <p:tavLst>
                                        <p:tav tm="0">
                                          <p:val>
                                            <p:strVal val="#ppt_x"/>
                                          </p:val>
                                        </p:tav>
                                        <p:tav tm="100000">
                                          <p:val>
                                            <p:strVal val="#ppt_x"/>
                                          </p:val>
                                        </p:tav>
                                      </p:tavLst>
                                    </p:anim>
                                    <p:anim calcmode="lin" valueType="num">
                                      <p:cBhvr>
                                        <p:cTn id="81" dur="300" fill="hold"/>
                                        <p:tgtEl>
                                          <p:spTgt spid="23558">
                                            <p:txEl>
                                              <p:pRg st="12" end="12"/>
                                            </p:txEl>
                                          </p:spTgt>
                                        </p:tgtEl>
                                        <p:attrNameLst>
                                          <p:attrName>ppt_y</p:attrName>
                                        </p:attrNameLst>
                                      </p:cBhvr>
                                      <p:tavLst>
                                        <p:tav tm="0">
                                          <p:val>
                                            <p:strVal val="#ppt_y-.1"/>
                                          </p:val>
                                        </p:tav>
                                        <p:tav tm="100000">
                                          <p:val>
                                            <p:strVal val="#ppt_y"/>
                                          </p:val>
                                        </p:tav>
                                      </p:tavLst>
                                    </p:anim>
                                  </p:childTnLst>
                                </p:cTn>
                              </p:par>
                            </p:childTnLst>
                          </p:cTn>
                        </p:par>
                        <p:par>
                          <p:cTn id="82" fill="hold">
                            <p:stCondLst>
                              <p:cond delay="3900"/>
                            </p:stCondLst>
                            <p:childTnLst>
                              <p:par>
                                <p:cTn id="83" presetID="47" presetClass="entr" presetSubtype="0" fill="hold" grpId="0" nodeType="afterEffect">
                                  <p:stCondLst>
                                    <p:cond delay="0"/>
                                  </p:stCondLst>
                                  <p:childTnLst>
                                    <p:set>
                                      <p:cBhvr>
                                        <p:cTn id="84" dur="1" fill="hold">
                                          <p:stCondLst>
                                            <p:cond delay="0"/>
                                          </p:stCondLst>
                                        </p:cTn>
                                        <p:tgtEl>
                                          <p:spTgt spid="23558">
                                            <p:txEl>
                                              <p:pRg st="13" end="13"/>
                                            </p:txEl>
                                          </p:spTgt>
                                        </p:tgtEl>
                                        <p:attrNameLst>
                                          <p:attrName>style.visibility</p:attrName>
                                        </p:attrNameLst>
                                      </p:cBhvr>
                                      <p:to>
                                        <p:strVal val="visible"/>
                                      </p:to>
                                    </p:set>
                                    <p:animEffect transition="in" filter="fade">
                                      <p:cBhvr>
                                        <p:cTn id="85" dur="300"/>
                                        <p:tgtEl>
                                          <p:spTgt spid="23558">
                                            <p:txEl>
                                              <p:pRg st="13" end="13"/>
                                            </p:txEl>
                                          </p:spTgt>
                                        </p:tgtEl>
                                      </p:cBhvr>
                                    </p:animEffect>
                                    <p:anim calcmode="lin" valueType="num">
                                      <p:cBhvr>
                                        <p:cTn id="86" dur="300" fill="hold"/>
                                        <p:tgtEl>
                                          <p:spTgt spid="23558">
                                            <p:txEl>
                                              <p:pRg st="13" end="13"/>
                                            </p:txEl>
                                          </p:spTgt>
                                        </p:tgtEl>
                                        <p:attrNameLst>
                                          <p:attrName>ppt_x</p:attrName>
                                        </p:attrNameLst>
                                      </p:cBhvr>
                                      <p:tavLst>
                                        <p:tav tm="0">
                                          <p:val>
                                            <p:strVal val="#ppt_x"/>
                                          </p:val>
                                        </p:tav>
                                        <p:tav tm="100000">
                                          <p:val>
                                            <p:strVal val="#ppt_x"/>
                                          </p:val>
                                        </p:tav>
                                      </p:tavLst>
                                    </p:anim>
                                    <p:anim calcmode="lin" valueType="num">
                                      <p:cBhvr>
                                        <p:cTn id="87" dur="300" fill="hold"/>
                                        <p:tgtEl>
                                          <p:spTgt spid="23558">
                                            <p:txEl>
                                              <p:pRg st="13" end="13"/>
                                            </p:txEl>
                                          </p:spTgt>
                                        </p:tgtEl>
                                        <p:attrNameLst>
                                          <p:attrName>ppt_y</p:attrName>
                                        </p:attrNameLst>
                                      </p:cBhvr>
                                      <p:tavLst>
                                        <p:tav tm="0">
                                          <p:val>
                                            <p:strVal val="#ppt_y-.1"/>
                                          </p:val>
                                        </p:tav>
                                        <p:tav tm="100000">
                                          <p:val>
                                            <p:strVal val="#ppt_y"/>
                                          </p:val>
                                        </p:tav>
                                      </p:tavLst>
                                    </p:anim>
                                  </p:childTnLst>
                                </p:cTn>
                              </p:par>
                            </p:childTnLst>
                          </p:cTn>
                        </p:par>
                        <p:par>
                          <p:cTn id="88" fill="hold">
                            <p:stCondLst>
                              <p:cond delay="4200"/>
                            </p:stCondLst>
                            <p:childTnLst>
                              <p:par>
                                <p:cTn id="89" presetID="47" presetClass="entr" presetSubtype="0" fill="hold" grpId="0" nodeType="afterEffect">
                                  <p:stCondLst>
                                    <p:cond delay="0"/>
                                  </p:stCondLst>
                                  <p:childTnLst>
                                    <p:set>
                                      <p:cBhvr>
                                        <p:cTn id="90" dur="1" fill="hold">
                                          <p:stCondLst>
                                            <p:cond delay="0"/>
                                          </p:stCondLst>
                                        </p:cTn>
                                        <p:tgtEl>
                                          <p:spTgt spid="23558">
                                            <p:txEl>
                                              <p:pRg st="14" end="14"/>
                                            </p:txEl>
                                          </p:spTgt>
                                        </p:tgtEl>
                                        <p:attrNameLst>
                                          <p:attrName>style.visibility</p:attrName>
                                        </p:attrNameLst>
                                      </p:cBhvr>
                                      <p:to>
                                        <p:strVal val="visible"/>
                                      </p:to>
                                    </p:set>
                                    <p:animEffect transition="in" filter="fade">
                                      <p:cBhvr>
                                        <p:cTn id="91" dur="300"/>
                                        <p:tgtEl>
                                          <p:spTgt spid="23558">
                                            <p:txEl>
                                              <p:pRg st="14" end="14"/>
                                            </p:txEl>
                                          </p:spTgt>
                                        </p:tgtEl>
                                      </p:cBhvr>
                                    </p:animEffect>
                                    <p:anim calcmode="lin" valueType="num">
                                      <p:cBhvr>
                                        <p:cTn id="92" dur="300" fill="hold"/>
                                        <p:tgtEl>
                                          <p:spTgt spid="23558">
                                            <p:txEl>
                                              <p:pRg st="14" end="14"/>
                                            </p:txEl>
                                          </p:spTgt>
                                        </p:tgtEl>
                                        <p:attrNameLst>
                                          <p:attrName>ppt_x</p:attrName>
                                        </p:attrNameLst>
                                      </p:cBhvr>
                                      <p:tavLst>
                                        <p:tav tm="0">
                                          <p:val>
                                            <p:strVal val="#ppt_x"/>
                                          </p:val>
                                        </p:tav>
                                        <p:tav tm="100000">
                                          <p:val>
                                            <p:strVal val="#ppt_x"/>
                                          </p:val>
                                        </p:tav>
                                      </p:tavLst>
                                    </p:anim>
                                    <p:anim calcmode="lin" valueType="num">
                                      <p:cBhvr>
                                        <p:cTn id="93" dur="300" fill="hold"/>
                                        <p:tgtEl>
                                          <p:spTgt spid="23558">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shion_show_URBN.jpg"/>
          <p:cNvPicPr>
            <a:picLocks noChangeAspect="1"/>
          </p:cNvPicPr>
          <p:nvPr/>
        </p:nvPicPr>
        <p:blipFill rotWithShape="1">
          <a:blip r:embed="rId3" cstate="email">
            <a:extLst>
              <a:ext uri="{28A0092B-C50C-407E-A947-70E740481C1C}">
                <a14:useLocalDpi xmlns:a14="http://schemas.microsoft.com/office/drawing/2010/main"/>
              </a:ext>
            </a:extLst>
          </a:blip>
          <a:srcRect t="9999" b="13599"/>
          <a:stretch/>
        </p:blipFill>
        <p:spPr>
          <a:xfrm>
            <a:off x="0" y="-118288"/>
            <a:ext cx="9144000" cy="5304651"/>
          </a:xfrm>
          <a:prstGeom prst="rect">
            <a:avLst/>
          </a:prstGeom>
        </p:spPr>
      </p:pic>
      <p:sp>
        <p:nvSpPr>
          <p:cNvPr id="7" name="Title 1"/>
          <p:cNvSpPr txBox="1">
            <a:spLocks/>
          </p:cNvSpPr>
          <p:nvPr/>
        </p:nvSpPr>
        <p:spPr bwMode="auto">
          <a:xfrm>
            <a:off x="0" y="363941"/>
            <a:ext cx="3200400" cy="396897"/>
          </a:xfrm>
          <a:prstGeom prst="rect">
            <a:avLst/>
          </a:prstGeom>
          <a:solidFill>
            <a:srgbClr val="003366">
              <a:alpha val="67000"/>
            </a:srgbClr>
          </a:solidFill>
          <a:ln w="9525">
            <a:noFill/>
            <a:miter lim="800000"/>
            <a:headEnd/>
            <a:tailEnd/>
          </a:ln>
        </p:spPr>
        <p:txBody>
          <a:bodyPr anchor="ctr"/>
          <a:lstStyle/>
          <a:p>
            <a:pPr algn="r" eaLnBrk="1" hangingPunct="1"/>
            <a:r>
              <a:rPr lang="en-US" sz="1500" b="1" dirty="0">
                <a:solidFill>
                  <a:srgbClr val="FFFFFF"/>
                </a:solidFill>
              </a:rPr>
              <a:t> Redefine the classroom.  </a:t>
            </a:r>
          </a:p>
        </p:txBody>
      </p:sp>
      <p:sp>
        <p:nvSpPr>
          <p:cNvPr id="6" name="Rectangle 5">
            <a:extLst>
              <a:ext uri="{FF2B5EF4-FFF2-40B4-BE49-F238E27FC236}">
                <a16:creationId xmlns:a16="http://schemas.microsoft.com/office/drawing/2014/main" id="{B4FF747C-F44A-3743-A87E-C614A4401436}"/>
              </a:ext>
            </a:extLst>
          </p:cNvPr>
          <p:cNvSpPr/>
          <p:nvPr/>
        </p:nvSpPr>
        <p:spPr>
          <a:xfrm>
            <a:off x="7638640" y="4791076"/>
            <a:ext cx="1313181" cy="276999"/>
          </a:xfrm>
          <a:prstGeom prst="rect">
            <a:avLst/>
          </a:prstGeom>
        </p:spPr>
        <p:txBody>
          <a:bodyPr wrap="none">
            <a:spAutoFit/>
          </a:bodyPr>
          <a:lstStyle/>
          <a:p>
            <a:pPr algn="ctr" hangingPunct="1"/>
            <a:r>
              <a:rPr lang="en-US" sz="1800" b="1" baseline="30000" dirty="0">
                <a:solidFill>
                  <a:schemeClr val="bg1"/>
                </a:solidFill>
              </a:rPr>
              <a:t>#futuredragons</a:t>
            </a:r>
          </a:p>
        </p:txBody>
      </p:sp>
    </p:spTree>
    <p:extLst>
      <p:ext uri="{BB962C8B-B14F-4D97-AF65-F5344CB8AC3E}">
        <p14:creationId xmlns:p14="http://schemas.microsoft.com/office/powerpoint/2010/main" val="2964216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_1ONQkyRufxRrEnX_IMG_122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00" y="0"/>
            <a:ext cx="7061200" cy="5295900"/>
          </a:xfrm>
          <a:prstGeom prst="rect">
            <a:avLst/>
          </a:prstGeom>
        </p:spPr>
      </p:pic>
      <p:sp>
        <p:nvSpPr>
          <p:cNvPr id="35843" name="TextBox 4"/>
          <p:cNvSpPr txBox="1">
            <a:spLocks noChangeArrowheads="1"/>
          </p:cNvSpPr>
          <p:nvPr/>
        </p:nvSpPr>
        <p:spPr bwMode="auto">
          <a:xfrm>
            <a:off x="-1200150" y="2286000"/>
            <a:ext cx="184731" cy="369332"/>
          </a:xfrm>
          <a:prstGeom prst="rect">
            <a:avLst/>
          </a:prstGeom>
          <a:noFill/>
          <a:ln w="9525">
            <a:noFill/>
            <a:miter lim="800000"/>
            <a:headEnd/>
            <a:tailEnd/>
          </a:ln>
        </p:spPr>
        <p:txBody>
          <a:bodyPr wrap="none">
            <a:spAutoFit/>
          </a:bodyPr>
          <a:lstStyle/>
          <a:p>
            <a:endParaRPr lang="en-US" sz="1800" dirty="0"/>
          </a:p>
        </p:txBody>
      </p:sp>
      <p:sp>
        <p:nvSpPr>
          <p:cNvPr id="17" name="Rectangle 20"/>
          <p:cNvSpPr>
            <a:spLocks noChangeArrowheads="1"/>
          </p:cNvSpPr>
          <p:nvPr/>
        </p:nvSpPr>
        <p:spPr bwMode="auto">
          <a:xfrm>
            <a:off x="1143000" y="273051"/>
            <a:ext cx="4689231" cy="469900"/>
          </a:xfrm>
          <a:prstGeom prst="rect">
            <a:avLst/>
          </a:prstGeom>
          <a:solidFill>
            <a:srgbClr val="003366">
              <a:alpha val="85000"/>
            </a:srgbClr>
          </a:solidFill>
          <a:ln w="9525">
            <a:noFill/>
            <a:round/>
            <a:headEnd/>
            <a:tailEnd/>
          </a:ln>
        </p:spPr>
        <p:txBody>
          <a:bodyPr/>
          <a:lstStyle/>
          <a:p>
            <a:endParaRPr lang="en-US" sz="1800" dirty="0"/>
          </a:p>
        </p:txBody>
      </p:sp>
      <p:sp>
        <p:nvSpPr>
          <p:cNvPr id="35846" name="Title 1"/>
          <p:cNvSpPr>
            <a:spLocks noGrp="1"/>
          </p:cNvSpPr>
          <p:nvPr>
            <p:ph type="title"/>
          </p:nvPr>
        </p:nvSpPr>
        <p:spPr>
          <a:xfrm>
            <a:off x="3659064" y="-57150"/>
            <a:ext cx="2156042" cy="1143000"/>
          </a:xfrm>
        </p:spPr>
        <p:txBody>
          <a:bodyPr/>
          <a:lstStyle/>
          <a:p>
            <a:pPr eaLnBrk="1" hangingPunct="1"/>
            <a:r>
              <a:rPr lang="en-US" sz="1500" dirty="0">
                <a:solidFill>
                  <a:srgbClr val="FFFFFF"/>
                </a:solidFill>
              </a:rPr>
              <a:t>Time well spent</a:t>
            </a:r>
          </a:p>
        </p:txBody>
      </p:sp>
      <p:sp>
        <p:nvSpPr>
          <p:cNvPr id="19" name="Rectangle 4"/>
          <p:cNvSpPr>
            <a:spLocks noChangeArrowheads="1"/>
          </p:cNvSpPr>
          <p:nvPr/>
        </p:nvSpPr>
        <p:spPr bwMode="auto">
          <a:xfrm>
            <a:off x="849151" y="-95250"/>
            <a:ext cx="7478948" cy="5419725"/>
          </a:xfrm>
          <a:prstGeom prst="rect">
            <a:avLst/>
          </a:prstGeom>
          <a:solidFill>
            <a:srgbClr val="FFFFFF"/>
          </a:solidFill>
          <a:ln w="9525">
            <a:noFill/>
            <a:round/>
            <a:headEnd/>
            <a:tailEnd/>
          </a:ln>
        </p:spPr>
        <p:txBody>
          <a:bodyPr/>
          <a:lstStyle/>
          <a:p>
            <a:endParaRPr lang="en-US" sz="1800" dirty="0">
              <a:solidFill>
                <a:schemeClr val="accent6">
                  <a:lumMod val="50000"/>
                </a:schemeClr>
              </a:solidFill>
            </a:endParaRPr>
          </a:p>
        </p:txBody>
      </p:sp>
      <p:grpSp>
        <p:nvGrpSpPr>
          <p:cNvPr id="15" name="Group 14"/>
          <p:cNvGrpSpPr/>
          <p:nvPr/>
        </p:nvGrpSpPr>
        <p:grpSpPr>
          <a:xfrm>
            <a:off x="0" y="496131"/>
            <a:ext cx="9144000" cy="3269419"/>
            <a:chOff x="-1693331" y="661508"/>
            <a:chExt cx="12192000" cy="4359225"/>
          </a:xfrm>
        </p:grpSpPr>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b="25340"/>
            <a:stretch/>
          </p:blipFill>
          <p:spPr>
            <a:xfrm>
              <a:off x="539647" y="1719376"/>
              <a:ext cx="3794646" cy="3301357"/>
            </a:xfrm>
            <a:prstGeom prst="rect">
              <a:avLst/>
            </a:prstGeom>
          </p:spPr>
        </p:pic>
        <p:sp>
          <p:nvSpPr>
            <p:cNvPr id="20" name="Title 1"/>
            <p:cNvSpPr txBox="1">
              <a:spLocks/>
            </p:cNvSpPr>
            <p:nvPr/>
          </p:nvSpPr>
          <p:spPr bwMode="auto">
            <a:xfrm>
              <a:off x="-1693331" y="661508"/>
              <a:ext cx="12192000" cy="529196"/>
            </a:xfrm>
            <a:prstGeom prst="rect">
              <a:avLst/>
            </a:prstGeom>
            <a:solidFill>
              <a:srgbClr val="003366"/>
            </a:solidFill>
            <a:ln w="9525">
              <a:noFill/>
              <a:miter lim="800000"/>
              <a:headEnd/>
              <a:tailEnd/>
            </a:ln>
          </p:spPr>
          <p:txBody>
            <a:bodyPr anchor="ctr"/>
            <a:lstStyle/>
            <a:p>
              <a:pPr eaLnBrk="1" hangingPunct="1"/>
              <a:r>
                <a:rPr lang="en-US" sz="1500" b="1" dirty="0">
                  <a:solidFill>
                    <a:srgbClr val="FFFFFF"/>
                  </a:solidFill>
                </a:rPr>
                <a:t>             </a:t>
              </a:r>
            </a:p>
          </p:txBody>
        </p:sp>
      </p:grpSp>
      <p:grpSp>
        <p:nvGrpSpPr>
          <p:cNvPr id="16" name="Group 15"/>
          <p:cNvGrpSpPr/>
          <p:nvPr/>
        </p:nvGrpSpPr>
        <p:grpSpPr>
          <a:xfrm>
            <a:off x="984266" y="493201"/>
            <a:ext cx="7088885" cy="3612074"/>
            <a:chOff x="-109067" y="416302"/>
            <a:chExt cx="9451846" cy="4816098"/>
          </a:xfrm>
        </p:grpSpPr>
        <p:pic>
          <p:nvPicPr>
            <p:cNvPr id="13" name="Picture 12"/>
            <p:cNvPicPr>
              <a:picLocks noChangeAspect="1"/>
            </p:cNvPicPr>
            <p:nvPr/>
          </p:nvPicPr>
          <p:blipFill rotWithShape="1">
            <a:blip r:embed="rId5" cstate="email">
              <a:extLst>
                <a:ext uri="{28A0092B-C50C-407E-A947-70E740481C1C}">
                  <a14:useLocalDpi xmlns:a14="http://schemas.microsoft.com/office/drawing/2010/main"/>
                </a:ext>
              </a:extLst>
            </a:blip>
            <a:srcRect b="19604"/>
            <a:stretch/>
          </p:blipFill>
          <p:spPr>
            <a:xfrm>
              <a:off x="4767023" y="1450505"/>
              <a:ext cx="3857367" cy="3781895"/>
            </a:xfrm>
            <a:prstGeom prst="rect">
              <a:avLst/>
            </a:prstGeom>
          </p:spPr>
        </p:pic>
        <p:sp>
          <p:nvSpPr>
            <p:cNvPr id="21" name="Title 1"/>
            <p:cNvSpPr txBox="1">
              <a:spLocks/>
            </p:cNvSpPr>
            <p:nvPr/>
          </p:nvSpPr>
          <p:spPr bwMode="auto">
            <a:xfrm>
              <a:off x="-109067" y="416302"/>
              <a:ext cx="9451846" cy="529196"/>
            </a:xfrm>
            <a:prstGeom prst="rect">
              <a:avLst/>
            </a:prstGeom>
            <a:solidFill>
              <a:srgbClr val="003366"/>
            </a:solidFill>
            <a:ln w="9525">
              <a:noFill/>
              <a:miter lim="800000"/>
              <a:headEnd/>
              <a:tailEnd/>
            </a:ln>
          </p:spPr>
          <p:txBody>
            <a:bodyPr anchor="ctr"/>
            <a:lstStyle/>
            <a:p>
              <a:pPr eaLnBrk="1" hangingPunct="1"/>
              <a:r>
                <a:rPr lang="en-US" sz="1500" b="1" dirty="0">
                  <a:solidFill>
                    <a:srgbClr val="FFFFFF"/>
                  </a:solidFill>
                </a:rPr>
                <a:t>                                                                               5-year curriculum</a:t>
              </a:r>
            </a:p>
          </p:txBody>
        </p:sp>
      </p:grpSp>
      <p:pic>
        <p:nvPicPr>
          <p:cNvPr id="25" name="Picture 2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351610" y="4595433"/>
            <a:ext cx="2426406" cy="331849"/>
          </a:xfrm>
          <a:prstGeom prst="rect">
            <a:avLst/>
          </a:prstGeom>
        </p:spPr>
      </p:pic>
      <p:sp>
        <p:nvSpPr>
          <p:cNvPr id="23" name="Title 1"/>
          <p:cNvSpPr txBox="1">
            <a:spLocks/>
          </p:cNvSpPr>
          <p:nvPr/>
        </p:nvSpPr>
        <p:spPr bwMode="auto">
          <a:xfrm>
            <a:off x="796954" y="494969"/>
            <a:ext cx="3145520" cy="396897"/>
          </a:xfrm>
          <a:prstGeom prst="rect">
            <a:avLst/>
          </a:prstGeom>
          <a:solidFill>
            <a:srgbClr val="003366">
              <a:alpha val="0"/>
            </a:srgbClr>
          </a:solidFill>
          <a:ln w="9525">
            <a:noFill/>
            <a:miter lim="800000"/>
            <a:headEnd/>
            <a:tailEnd/>
          </a:ln>
        </p:spPr>
        <p:txBody>
          <a:bodyPr anchor="ctr"/>
          <a:lstStyle/>
          <a:p>
            <a:pPr eaLnBrk="1" hangingPunct="1"/>
            <a:r>
              <a:rPr lang="en-US" sz="1500" b="1" dirty="0">
                <a:solidFill>
                  <a:srgbClr val="FFFFFF"/>
                </a:solidFill>
              </a:rPr>
              <a:t>                      4-year curriculum</a:t>
            </a:r>
          </a:p>
        </p:txBody>
      </p:sp>
    </p:spTree>
    <p:extLst>
      <p:ext uri="{BB962C8B-B14F-4D97-AF65-F5344CB8AC3E}">
        <p14:creationId xmlns:p14="http://schemas.microsoft.com/office/powerpoint/2010/main" val="204058441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PA-0032575_030.jpg"/>
          <p:cNvPicPr>
            <a:picLocks noChangeAspect="1"/>
          </p:cNvPicPr>
          <p:nvPr/>
        </p:nvPicPr>
        <p:blipFill rotWithShape="1">
          <a:blip r:embed="rId3" cstate="email">
            <a:extLst>
              <a:ext uri="{28A0092B-C50C-407E-A947-70E740481C1C}">
                <a14:useLocalDpi xmlns:a14="http://schemas.microsoft.com/office/drawing/2010/main"/>
              </a:ext>
            </a:extLst>
          </a:blip>
          <a:srcRect l="-240" t="9547" r="-518" b="14562"/>
          <a:stretch/>
        </p:blipFill>
        <p:spPr bwMode="auto">
          <a:xfrm>
            <a:off x="-85725" y="-20349"/>
            <a:ext cx="9357315" cy="517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5"/>
          <p:cNvSpPr>
            <a:spLocks noChangeArrowheads="1"/>
          </p:cNvSpPr>
          <p:nvPr/>
        </p:nvSpPr>
        <p:spPr bwMode="auto">
          <a:xfrm>
            <a:off x="-85724" y="-34637"/>
            <a:ext cx="9357313" cy="5178137"/>
          </a:xfrm>
          <a:prstGeom prst="rect">
            <a:avLst/>
          </a:prstGeom>
          <a:solidFill>
            <a:schemeClr val="tx1">
              <a:alpha val="87000"/>
            </a:schemeClr>
          </a:solidFill>
          <a:ln w="9525">
            <a:noFill/>
            <a:round/>
            <a:headEnd/>
            <a:tailEnd/>
          </a:ln>
        </p:spPr>
        <p:txBody>
          <a:bodyPr/>
          <a:lstStyle/>
          <a:p>
            <a:endParaRPr lang="en-US" sz="1800" dirty="0"/>
          </a:p>
        </p:txBody>
      </p:sp>
      <p:sp>
        <p:nvSpPr>
          <p:cNvPr id="37892" name="Title 1"/>
          <p:cNvSpPr>
            <a:spLocks noGrp="1"/>
          </p:cNvSpPr>
          <p:nvPr>
            <p:ph type="title"/>
          </p:nvPr>
        </p:nvSpPr>
        <p:spPr>
          <a:xfrm>
            <a:off x="66669" y="68349"/>
            <a:ext cx="3371850" cy="1143000"/>
          </a:xfrm>
        </p:spPr>
        <p:txBody>
          <a:bodyPr/>
          <a:lstStyle/>
          <a:p>
            <a:pPr eaLnBrk="1" hangingPunct="1"/>
            <a:r>
              <a:rPr lang="en-US" sz="1650" dirty="0">
                <a:solidFill>
                  <a:srgbClr val="FFFFFF"/>
                </a:solidFill>
              </a:rPr>
              <a:t>The Steinbright Career Development Center </a:t>
            </a:r>
          </a:p>
        </p:txBody>
      </p:sp>
      <p:sp>
        <p:nvSpPr>
          <p:cNvPr id="35846" name="Content Placeholder 2"/>
          <p:cNvSpPr>
            <a:spLocks noGrp="1"/>
          </p:cNvSpPr>
          <p:nvPr>
            <p:ph idx="1"/>
          </p:nvPr>
        </p:nvSpPr>
        <p:spPr>
          <a:xfrm>
            <a:off x="47619" y="1113843"/>
            <a:ext cx="6599011" cy="3600450"/>
          </a:xfrm>
        </p:spPr>
        <p:txBody>
          <a:bodyPr/>
          <a:lstStyle/>
          <a:p>
            <a:pPr eaLnBrk="1" hangingPunct="1">
              <a:lnSpc>
                <a:spcPct val="120000"/>
              </a:lnSpc>
              <a:spcAft>
                <a:spcPts val="1350"/>
              </a:spcAft>
              <a:buNone/>
            </a:pPr>
            <a:r>
              <a:rPr lang="en-US" sz="1200" b="1" dirty="0">
                <a:solidFill>
                  <a:srgbClr val="FFFFFF"/>
                </a:solidFill>
              </a:rPr>
              <a:t>Prepare for the real world with COOP 101 </a:t>
            </a:r>
          </a:p>
          <a:p>
            <a:pPr eaLnBrk="1" hangingPunct="1">
              <a:lnSpc>
                <a:spcPct val="120000"/>
              </a:lnSpc>
              <a:spcAft>
                <a:spcPts val="1350"/>
              </a:spcAft>
              <a:buNone/>
            </a:pPr>
            <a:r>
              <a:rPr lang="en-US" sz="1200" b="1" dirty="0">
                <a:solidFill>
                  <a:srgbClr val="FFFFFF"/>
                </a:solidFill>
              </a:rPr>
              <a:t>Explore a potential career </a:t>
            </a:r>
          </a:p>
          <a:p>
            <a:pPr eaLnBrk="1" hangingPunct="1">
              <a:lnSpc>
                <a:spcPct val="120000"/>
              </a:lnSpc>
              <a:spcAft>
                <a:spcPts val="1350"/>
              </a:spcAft>
              <a:buNone/>
            </a:pPr>
            <a:r>
              <a:rPr lang="en-US" sz="1200" b="1" dirty="0">
                <a:solidFill>
                  <a:srgbClr val="FFFFFF"/>
                </a:solidFill>
              </a:rPr>
              <a:t>Network with world leaders of today</a:t>
            </a:r>
          </a:p>
          <a:p>
            <a:pPr eaLnBrk="1" hangingPunct="1">
              <a:lnSpc>
                <a:spcPct val="120000"/>
              </a:lnSpc>
              <a:spcAft>
                <a:spcPts val="1350"/>
              </a:spcAft>
              <a:buNone/>
            </a:pPr>
            <a:r>
              <a:rPr lang="en-US" sz="1200" b="1" dirty="0">
                <a:solidFill>
                  <a:srgbClr val="FFFFFF"/>
                </a:solidFill>
              </a:rPr>
              <a:t>Enhance the classroom dynamic</a:t>
            </a:r>
          </a:p>
          <a:p>
            <a:pPr eaLnBrk="1" hangingPunct="1">
              <a:lnSpc>
                <a:spcPct val="120000"/>
              </a:lnSpc>
              <a:spcAft>
                <a:spcPts val="1350"/>
              </a:spcAft>
              <a:buNone/>
            </a:pPr>
            <a:r>
              <a:rPr lang="en-US" sz="1200" b="1" dirty="0">
                <a:solidFill>
                  <a:srgbClr val="FFFFFF"/>
                </a:solidFill>
              </a:rPr>
              <a:t>Comprehensive career services </a:t>
            </a:r>
          </a:p>
          <a:p>
            <a:pPr eaLnBrk="1" hangingPunct="1">
              <a:lnSpc>
                <a:spcPct val="120000"/>
              </a:lnSpc>
              <a:spcAft>
                <a:spcPts val="1350"/>
              </a:spcAft>
              <a:buNone/>
            </a:pPr>
            <a:r>
              <a:rPr lang="en-US" sz="1200" b="1" dirty="0">
                <a:solidFill>
                  <a:srgbClr val="FFFFFF"/>
                </a:solidFill>
              </a:rPr>
              <a:t>Create a stand-out résumé</a:t>
            </a:r>
          </a:p>
          <a:p>
            <a:pPr eaLnBrk="1" hangingPunct="1">
              <a:lnSpc>
                <a:spcPct val="120000"/>
              </a:lnSpc>
              <a:spcAft>
                <a:spcPts val="1350"/>
              </a:spcAft>
              <a:buNone/>
            </a:pPr>
            <a:r>
              <a:rPr lang="en-US" sz="1200" b="1" dirty="0">
                <a:solidFill>
                  <a:srgbClr val="FFFFFF"/>
                </a:solidFill>
              </a:rPr>
              <a:t>Refine interview skills</a:t>
            </a:r>
          </a:p>
          <a:p>
            <a:pPr eaLnBrk="1" hangingPunct="1">
              <a:lnSpc>
                <a:spcPct val="120000"/>
              </a:lnSpc>
              <a:spcAft>
                <a:spcPts val="1350"/>
              </a:spcAft>
              <a:buNone/>
            </a:pPr>
            <a:r>
              <a:rPr lang="en-US" sz="1200" b="1" dirty="0">
                <a:solidFill>
                  <a:srgbClr val="FFFFFF"/>
                </a:solidFill>
              </a:rPr>
              <a:t>Build a foundation for graduate studies</a:t>
            </a:r>
          </a:p>
          <a:p>
            <a:pPr eaLnBrk="1" hangingPunct="1">
              <a:buFontTx/>
              <a:buNone/>
            </a:pPr>
            <a:endParaRPr lang="en-US" dirty="0">
              <a:solidFill>
                <a:srgbClr val="FFFFFF"/>
              </a:solidFill>
            </a:endParaRPr>
          </a:p>
          <a:p>
            <a:pPr eaLnBrk="1" hangingPunct="1"/>
            <a:endParaRPr lang="en-US" dirty="0">
              <a:solidFill>
                <a:srgbClr val="FFFFFF"/>
              </a:solidFill>
            </a:endParaRPr>
          </a:p>
          <a:p>
            <a:pPr eaLnBrk="1" hangingPunct="1"/>
            <a:endParaRPr lang="en-US" dirty="0">
              <a:solidFill>
                <a:srgbClr val="FFFFFF"/>
              </a:solidFill>
            </a:endParaRPr>
          </a:p>
          <a:p>
            <a:pPr eaLnBrk="1" hangingPunct="1">
              <a:buFontTx/>
              <a:buNone/>
            </a:pPr>
            <a:endParaRPr lang="en-US" dirty="0">
              <a:solidFill>
                <a:srgbClr val="FFFFFF"/>
              </a:solidFill>
            </a:endParaRPr>
          </a:p>
        </p:txBody>
      </p:sp>
      <p:sp>
        <p:nvSpPr>
          <p:cNvPr id="7" name="Rectangle 9"/>
          <p:cNvSpPr>
            <a:spLocks noChangeArrowheads="1"/>
          </p:cNvSpPr>
          <p:nvPr/>
        </p:nvSpPr>
        <p:spPr bwMode="auto">
          <a:xfrm>
            <a:off x="-85724" y="4726720"/>
            <a:ext cx="9378580" cy="445355"/>
          </a:xfrm>
          <a:prstGeom prst="rect">
            <a:avLst/>
          </a:prstGeom>
          <a:solidFill>
            <a:srgbClr val="003366">
              <a:alpha val="82000"/>
            </a:srgbClr>
          </a:solidFill>
          <a:ln w="9525">
            <a:noFill/>
            <a:round/>
            <a:headEnd/>
            <a:tailEnd/>
          </a:ln>
        </p:spPr>
        <p:txBody>
          <a:bodyPr/>
          <a:lstStyle/>
          <a:p>
            <a:pPr>
              <a:defRPr/>
            </a:pPr>
            <a:endParaRPr lang="en-US" sz="1800" dirty="0">
              <a:ea typeface="+mn-ea"/>
            </a:endParaRPr>
          </a:p>
        </p:txBody>
      </p:sp>
      <p:sp>
        <p:nvSpPr>
          <p:cNvPr id="8" name="Rectangle 7"/>
          <p:cNvSpPr>
            <a:spLocks noChangeArrowheads="1"/>
          </p:cNvSpPr>
          <p:nvPr/>
        </p:nvSpPr>
        <p:spPr bwMode="auto">
          <a:xfrm>
            <a:off x="1669597" y="4827402"/>
            <a:ext cx="7166610" cy="265457"/>
          </a:xfrm>
          <a:prstGeom prst="rect">
            <a:avLst/>
          </a:prstGeom>
          <a:noFill/>
          <a:ln w="9525">
            <a:noFill/>
            <a:miter lim="800000"/>
            <a:headEnd/>
            <a:tailEnd/>
          </a:ln>
        </p:spPr>
        <p:txBody>
          <a:bodyPr wrap="square">
            <a:spAutoFit/>
          </a:bodyPr>
          <a:lstStyle/>
          <a:p>
            <a:pPr algn="r"/>
            <a:r>
              <a:rPr lang="en-US" sz="1125" b="1" dirty="0">
                <a:solidFill>
                  <a:srgbClr val="FFFFFF"/>
                </a:solidFill>
              </a:rPr>
              <a:t>Drexel’s cooperative education program is one of the largest of its kind.</a:t>
            </a:r>
          </a:p>
        </p:txBody>
      </p:sp>
      <p:cxnSp>
        <p:nvCxnSpPr>
          <p:cNvPr id="3" name="Straight Connector 2"/>
          <p:cNvCxnSpPr/>
          <p:nvPr/>
        </p:nvCxnSpPr>
        <p:spPr bwMode="auto">
          <a:xfrm>
            <a:off x="133344" y="933450"/>
            <a:ext cx="2000250" cy="0"/>
          </a:xfrm>
          <a:prstGeom prst="line">
            <a:avLst/>
          </a:prstGeom>
          <a:solidFill>
            <a:schemeClr val="accent1"/>
          </a:solidFill>
          <a:ln w="9525" cap="flat" cmpd="sng" algn="ctr">
            <a:solidFill>
              <a:srgbClr val="F6AE1A"/>
            </a:solidFill>
            <a:prstDash val="solid"/>
            <a:round/>
            <a:headEnd type="none" w="med" len="med"/>
            <a:tailEnd type="none" w="med" len="med"/>
          </a:ln>
          <a:effectLst/>
        </p:spPr>
      </p:cxnSp>
      <p:pic>
        <p:nvPicPr>
          <p:cNvPr id="4" name="Picture 3">
            <a:extLst>
              <a:ext uri="{FF2B5EF4-FFF2-40B4-BE49-F238E27FC236}">
                <a16:creationId xmlns:a16="http://schemas.microsoft.com/office/drawing/2014/main" id="{8933CEC9-4148-C54B-B5CE-F5CA10C0443D}"/>
              </a:ext>
            </a:extLst>
          </p:cNvPr>
          <p:cNvPicPr>
            <a:picLocks noChangeAspect="1"/>
          </p:cNvPicPr>
          <p:nvPr/>
        </p:nvPicPr>
        <p:blipFill>
          <a:blip r:embed="rId4"/>
          <a:stretch>
            <a:fillRect/>
          </a:stretch>
        </p:blipFill>
        <p:spPr>
          <a:xfrm>
            <a:off x="5293710" y="3082718"/>
            <a:ext cx="1363553" cy="660690"/>
          </a:xfrm>
          <a:prstGeom prst="rect">
            <a:avLst/>
          </a:prstGeom>
        </p:spPr>
      </p:pic>
    </p:spTree>
    <p:extLst>
      <p:ext uri="{BB962C8B-B14F-4D97-AF65-F5344CB8AC3E}">
        <p14:creationId xmlns:p14="http://schemas.microsoft.com/office/powerpoint/2010/main" val="14339178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7891"/>
                                        </p:tgtEl>
                                        <p:attrNameLst>
                                          <p:attrName>style.visibility</p:attrName>
                                        </p:attrNameLst>
                                      </p:cBhvr>
                                      <p:to>
                                        <p:strVal val="visible"/>
                                      </p:to>
                                    </p:set>
                                    <p:anim calcmode="lin" valueType="num">
                                      <p:cBhvr additive="base">
                                        <p:cTn id="7" dur="1000" fill="hold"/>
                                        <p:tgtEl>
                                          <p:spTgt spid="37891"/>
                                        </p:tgtEl>
                                        <p:attrNameLst>
                                          <p:attrName>ppt_x</p:attrName>
                                        </p:attrNameLst>
                                      </p:cBhvr>
                                      <p:tavLst>
                                        <p:tav tm="0">
                                          <p:val>
                                            <p:strVal val="0-#ppt_w/2"/>
                                          </p:val>
                                        </p:tav>
                                        <p:tav tm="100000">
                                          <p:val>
                                            <p:strVal val="#ppt_x"/>
                                          </p:val>
                                        </p:tav>
                                      </p:tavLst>
                                    </p:anim>
                                    <p:anim calcmode="lin" valueType="num">
                                      <p:cBhvr additive="base">
                                        <p:cTn id="8" dur="1000" fill="hold"/>
                                        <p:tgtEl>
                                          <p:spTgt spid="3789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fade">
                                      <p:cBhvr>
                                        <p:cTn id="12" dur="1000"/>
                                        <p:tgtEl>
                                          <p:spTgt spid="35846"/>
                                        </p:tgtEl>
                                      </p:cBhvr>
                                    </p:animEffect>
                                  </p:childTnLst>
                                </p:cTn>
                              </p:par>
                            </p:childTnLst>
                          </p:cTn>
                        </p:par>
                        <p:par>
                          <p:cTn id="13" fill="hold">
                            <p:stCondLst>
                              <p:cond delay="2000"/>
                            </p:stCondLst>
                            <p:childTnLst>
                              <p:par>
                                <p:cTn id="14" presetID="10" presetClass="entr" presetSubtype="0"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animBg="1"/>
      <p:bldP spid="358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ain_building_Dusk_cloned_sky.tif">
            <a:extLst>
              <a:ext uri="{FF2B5EF4-FFF2-40B4-BE49-F238E27FC236}">
                <a16:creationId xmlns:a16="http://schemas.microsoft.com/office/drawing/2014/main" id="{33D690D5-54EF-FA45-AA35-14FF50FAFE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7" t="6387" r="-616" b="19910"/>
          <a:stretch/>
        </p:blipFill>
        <p:spPr>
          <a:xfrm>
            <a:off x="-100013" y="-43153"/>
            <a:ext cx="9320213" cy="5186653"/>
          </a:xfrm>
          <a:prstGeom prst="rect">
            <a:avLst/>
          </a:prstGeom>
        </p:spPr>
      </p:pic>
      <p:sp>
        <p:nvSpPr>
          <p:cNvPr id="9" name="Rectangle 8"/>
          <p:cNvSpPr>
            <a:spLocks noChangeArrowheads="1"/>
          </p:cNvSpPr>
          <p:nvPr/>
        </p:nvSpPr>
        <p:spPr bwMode="auto">
          <a:xfrm>
            <a:off x="5157526" y="4457700"/>
            <a:ext cx="3758040" cy="184666"/>
          </a:xfrm>
          <a:prstGeom prst="rect">
            <a:avLst/>
          </a:prstGeom>
          <a:noFill/>
          <a:ln w="9525">
            <a:noFill/>
            <a:miter lim="800000"/>
            <a:headEnd/>
            <a:tailEnd/>
          </a:ln>
        </p:spPr>
        <p:txBody>
          <a:bodyPr wrap="square">
            <a:spAutoFit/>
          </a:bodyPr>
          <a:lstStyle/>
          <a:p>
            <a:pPr algn="r"/>
            <a:r>
              <a:rPr lang="en-US" sz="600" b="1" dirty="0">
                <a:solidFill>
                  <a:srgbClr val="FFFFFF"/>
                </a:solidFill>
              </a:rPr>
              <a:t>Source: http://drexel.edu/about/outcomes/</a:t>
            </a: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r="1150" b="-5000"/>
          <a:stretch/>
        </p:blipFill>
        <p:spPr>
          <a:xfrm>
            <a:off x="4395490" y="427878"/>
            <a:ext cx="2399011" cy="659420"/>
          </a:xfrm>
          <a:prstGeom prst="rect">
            <a:avLst/>
          </a:prstGeom>
        </p:spPr>
      </p:pic>
      <p:pic>
        <p:nvPicPr>
          <p:cNvPr id="6" name="Picture 5"/>
          <p:cNvPicPr>
            <a:picLocks noChangeAspect="1"/>
          </p:cNvPicPr>
          <p:nvPr/>
        </p:nvPicPr>
        <p:blipFill>
          <a:blip r:embed="rId5"/>
          <a:stretch>
            <a:fillRect/>
          </a:stretch>
        </p:blipFill>
        <p:spPr>
          <a:xfrm>
            <a:off x="3390900" y="1395562"/>
            <a:ext cx="3435350" cy="298410"/>
          </a:xfrm>
          <a:prstGeom prst="rect">
            <a:avLst/>
          </a:prstGeom>
        </p:spPr>
      </p:pic>
      <p:pic>
        <p:nvPicPr>
          <p:cNvPr id="13" name="Picture 12"/>
          <p:cNvPicPr>
            <a:picLocks noChangeAspect="1"/>
          </p:cNvPicPr>
          <p:nvPr/>
        </p:nvPicPr>
        <p:blipFill>
          <a:blip r:embed="rId6"/>
          <a:stretch>
            <a:fillRect/>
          </a:stretch>
        </p:blipFill>
        <p:spPr>
          <a:xfrm>
            <a:off x="3406203" y="1925788"/>
            <a:ext cx="3489593" cy="123824"/>
          </a:xfrm>
          <a:prstGeom prst="rect">
            <a:avLst/>
          </a:prstGeom>
        </p:spPr>
      </p:pic>
      <p:cxnSp>
        <p:nvCxnSpPr>
          <p:cNvPr id="14" name="Straight Connector 13"/>
          <p:cNvCxnSpPr/>
          <p:nvPr/>
        </p:nvCxnSpPr>
        <p:spPr bwMode="auto">
          <a:xfrm>
            <a:off x="2324100" y="1191369"/>
            <a:ext cx="4552951" cy="0"/>
          </a:xfrm>
          <a:prstGeom prst="line">
            <a:avLst/>
          </a:prstGeom>
          <a:solidFill>
            <a:schemeClr val="accent1"/>
          </a:solidFill>
          <a:ln w="9525" cap="flat" cmpd="sng" algn="ctr">
            <a:solidFill>
              <a:srgbClr val="F6AE1A"/>
            </a:solidFill>
            <a:prstDash val="solid"/>
            <a:round/>
            <a:headEnd type="none" w="med" len="med"/>
            <a:tailEnd type="none" w="med" len="med"/>
          </a:ln>
          <a:effectLst/>
        </p:spPr>
      </p:cxnSp>
      <p:sp>
        <p:nvSpPr>
          <p:cNvPr id="15" name="TextBox 14"/>
          <p:cNvSpPr txBox="1"/>
          <p:nvPr/>
        </p:nvSpPr>
        <p:spPr>
          <a:xfrm>
            <a:off x="6710362" y="898524"/>
            <a:ext cx="218330" cy="253916"/>
          </a:xfrm>
          <a:prstGeom prst="rect">
            <a:avLst/>
          </a:prstGeom>
          <a:noFill/>
        </p:spPr>
        <p:txBody>
          <a:bodyPr wrap="none" rtlCol="0">
            <a:spAutoFit/>
          </a:bodyPr>
          <a:lstStyle/>
          <a:p>
            <a:r>
              <a:rPr lang="en-US" sz="1050" dirty="0">
                <a:solidFill>
                  <a:srgbClr val="FFFFFF"/>
                </a:solidFill>
                <a:latin typeface="Times"/>
                <a:cs typeface="Times"/>
              </a:rPr>
              <a:t>.</a:t>
            </a:r>
          </a:p>
        </p:txBody>
      </p:sp>
      <p:sp>
        <p:nvSpPr>
          <p:cNvPr id="2" name="TextBox 1"/>
          <p:cNvSpPr txBox="1"/>
          <p:nvPr/>
        </p:nvSpPr>
        <p:spPr>
          <a:xfrm>
            <a:off x="2268558" y="-28864"/>
            <a:ext cx="2323278" cy="1361911"/>
          </a:xfrm>
          <a:prstGeom prst="rect">
            <a:avLst/>
          </a:prstGeom>
          <a:noFill/>
        </p:spPr>
        <p:txBody>
          <a:bodyPr wrap="square" rtlCol="0">
            <a:spAutoFit/>
          </a:bodyPr>
          <a:lstStyle/>
          <a:p>
            <a:r>
              <a:rPr lang="en-US" sz="8250" dirty="0">
                <a:solidFill>
                  <a:schemeClr val="bg1"/>
                </a:solidFill>
                <a:latin typeface="Times New Roman"/>
                <a:cs typeface="Times New Roman"/>
              </a:rPr>
              <a:t>96%</a:t>
            </a:r>
          </a:p>
        </p:txBody>
      </p:sp>
      <p:sp>
        <p:nvSpPr>
          <p:cNvPr id="16" name="TextBox 15"/>
          <p:cNvSpPr txBox="1"/>
          <p:nvPr/>
        </p:nvSpPr>
        <p:spPr>
          <a:xfrm>
            <a:off x="2267422" y="1153463"/>
            <a:ext cx="1400881" cy="669414"/>
          </a:xfrm>
          <a:prstGeom prst="rect">
            <a:avLst/>
          </a:prstGeom>
          <a:noFill/>
        </p:spPr>
        <p:txBody>
          <a:bodyPr wrap="square" rtlCol="0" anchor="t">
            <a:spAutoFit/>
          </a:bodyPr>
          <a:lstStyle/>
          <a:p>
            <a:r>
              <a:rPr lang="en-US" sz="3750">
                <a:solidFill>
                  <a:schemeClr val="bg1"/>
                </a:solidFill>
                <a:latin typeface="Times New Roman"/>
                <a:ea typeface="ＭＳ Ｐゴシック"/>
                <a:cs typeface="Times New Roman"/>
              </a:rPr>
              <a:t>88%</a:t>
            </a:r>
          </a:p>
        </p:txBody>
      </p:sp>
      <p:sp>
        <p:nvSpPr>
          <p:cNvPr id="17" name="TextBox 16"/>
          <p:cNvSpPr txBox="1"/>
          <p:nvPr/>
        </p:nvSpPr>
        <p:spPr>
          <a:xfrm>
            <a:off x="2281483" y="1614152"/>
            <a:ext cx="1386819" cy="669414"/>
          </a:xfrm>
          <a:prstGeom prst="rect">
            <a:avLst/>
          </a:prstGeom>
          <a:noFill/>
        </p:spPr>
        <p:txBody>
          <a:bodyPr wrap="square" rtlCol="0">
            <a:spAutoFit/>
          </a:bodyPr>
          <a:lstStyle/>
          <a:p>
            <a:r>
              <a:rPr lang="en-US" sz="3750" dirty="0">
                <a:solidFill>
                  <a:schemeClr val="bg1"/>
                </a:solidFill>
                <a:latin typeface="Times New Roman"/>
                <a:cs typeface="Times New Roman"/>
              </a:rPr>
              <a:t>92%</a:t>
            </a:r>
          </a:p>
        </p:txBody>
      </p:sp>
      <p:sp>
        <p:nvSpPr>
          <p:cNvPr id="21" name="Rectangle 20">
            <a:extLst>
              <a:ext uri="{FF2B5EF4-FFF2-40B4-BE49-F238E27FC236}">
                <a16:creationId xmlns:a16="http://schemas.microsoft.com/office/drawing/2014/main" id="{89B64982-A0DE-F54D-B991-01A17489DC4E}"/>
              </a:ext>
            </a:extLst>
          </p:cNvPr>
          <p:cNvSpPr/>
          <p:nvPr/>
        </p:nvSpPr>
        <p:spPr>
          <a:xfrm>
            <a:off x="7638640" y="4791076"/>
            <a:ext cx="1313181" cy="276999"/>
          </a:xfrm>
          <a:prstGeom prst="rect">
            <a:avLst/>
          </a:prstGeom>
        </p:spPr>
        <p:txBody>
          <a:bodyPr wrap="none">
            <a:spAutoFit/>
          </a:bodyPr>
          <a:lstStyle/>
          <a:p>
            <a:pPr algn="ctr" hangingPunct="1"/>
            <a:r>
              <a:rPr lang="en-US" sz="1800" b="1" baseline="30000" dirty="0">
                <a:solidFill>
                  <a:schemeClr val="bg1"/>
                </a:solidFill>
              </a:rPr>
              <a:t>#futuredragons</a:t>
            </a:r>
          </a:p>
        </p:txBody>
      </p:sp>
    </p:spTree>
    <p:extLst>
      <p:ext uri="{BB962C8B-B14F-4D97-AF65-F5344CB8AC3E}">
        <p14:creationId xmlns:p14="http://schemas.microsoft.com/office/powerpoint/2010/main" val="2821691839"/>
      </p:ext>
    </p:extLst>
  </p:cSld>
  <p:clrMapOvr>
    <a:masterClrMapping/>
  </p:clrMapOvr>
  <p:transition spd="slow">
    <p:fade/>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F2526206E828429BF2C10BB02D75AB" ma:contentTypeVersion="5" ma:contentTypeDescription="Create a new document." ma:contentTypeScope="" ma:versionID="b09bff62b2a724b0d89a759fe50c262e">
  <xsd:schema xmlns:xsd="http://www.w3.org/2001/XMLSchema" xmlns:xs="http://www.w3.org/2001/XMLSchema" xmlns:p="http://schemas.microsoft.com/office/2006/metadata/properties" xmlns:ns3="3ed11133-543f-4b1a-817c-937a097ed38d" xmlns:ns4="c625ef33-96d9-41f7-bab5-7e65c780852a" targetNamespace="http://schemas.microsoft.com/office/2006/metadata/properties" ma:root="true" ma:fieldsID="c500494d702451ac74c2c64b7509b247" ns3:_="" ns4:_="">
    <xsd:import namespace="3ed11133-543f-4b1a-817c-937a097ed38d"/>
    <xsd:import namespace="c625ef33-96d9-41f7-bab5-7e65c780852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d11133-543f-4b1a-817c-937a097ed3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25ef33-96d9-41f7-bab5-7e65c780852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8F6FEA2-C13B-45B5-B487-C783BB90DB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d11133-543f-4b1a-817c-937a097ed38d"/>
    <ds:schemaRef ds:uri="c625ef33-96d9-41f7-bab5-7e65c78085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D39D8B-024C-48D7-B93D-E85855136E24}">
  <ds:schemaRefs>
    <ds:schemaRef ds:uri="http://schemas.microsoft.com/sharepoint/v3/contenttype/forms"/>
  </ds:schemaRefs>
</ds:datastoreItem>
</file>

<file path=customXml/itemProps3.xml><?xml version="1.0" encoding="utf-8"?>
<ds:datastoreItem xmlns:ds="http://schemas.openxmlformats.org/officeDocument/2006/customXml" ds:itemID="{11AA69C9-5650-43E2-920F-F5F47249591A}">
  <ds:schemaRefs>
    <ds:schemaRef ds:uri="http://purl.org/dc/elements/1.1/"/>
    <ds:schemaRef ds:uri="http://purl.org/dc/terms/"/>
    <ds:schemaRef ds:uri="3ed11133-543f-4b1a-817c-937a097ed38d"/>
    <ds:schemaRef ds:uri="http://www.w3.org/XML/1998/namespace"/>
    <ds:schemaRef ds:uri="http://schemas.openxmlformats.org/package/2006/metadata/core-properties"/>
    <ds:schemaRef ds:uri="http://schemas.microsoft.com/office/infopath/2007/PartnerControls"/>
    <ds:schemaRef ds:uri="http://schemas.microsoft.com/office/2006/documentManagement/types"/>
    <ds:schemaRef ds:uri="c625ef33-96d9-41f7-bab5-7e65c780852a"/>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167249</TotalTime>
  <Words>1474</Words>
  <Application>Microsoft Office PowerPoint</Application>
  <PresentationFormat>On-screen Show (16:9)</PresentationFormat>
  <Paragraphs>391</Paragraphs>
  <Slides>29</Slides>
  <Notes>27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Constantia</vt:lpstr>
      <vt:lpstr>Helvetica</vt:lpstr>
      <vt:lpstr>Times</vt:lpstr>
      <vt:lpstr>Times New Roman</vt:lpstr>
      <vt:lpstr>Wingdings</vt:lpstr>
      <vt:lpstr>Wingdings 2</vt:lpstr>
      <vt:lpstr>Blank Presentation</vt:lpstr>
      <vt:lpstr>PowerPoint Presentation</vt:lpstr>
      <vt:lpstr>PowerPoint Presentation</vt:lpstr>
      <vt:lpstr>PowerPoint Presentation</vt:lpstr>
      <vt:lpstr>PowerPoint Presentation</vt:lpstr>
      <vt:lpstr>PowerPoint Presentation</vt:lpstr>
      <vt:lpstr>PowerPoint Presentation</vt:lpstr>
      <vt:lpstr>Time well spent</vt:lpstr>
      <vt:lpstr>The Steinbright Career Development Center </vt:lpstr>
      <vt:lpstr>PowerPoint Presentation</vt:lpstr>
      <vt:lpstr>A City Within a City</vt:lpstr>
      <vt:lpstr>A Revolutionary Town</vt:lpstr>
      <vt:lpstr>A Complete Process</vt:lpstr>
      <vt:lpstr>Investing in a Drexel Education</vt:lpstr>
      <vt:lpstr>Investing in a Gateway Experience</vt:lpstr>
      <vt:lpstr>First-Year Admission Deadlines</vt:lpstr>
      <vt:lpstr>Transfer Admission Deadlines</vt:lpstr>
      <vt:lpstr>Gateway Admission Deadlines</vt:lpstr>
      <vt:lpstr>PowerPoint Presentation</vt:lpstr>
      <vt:lpstr>PowerPoint Presentation</vt:lpstr>
      <vt:lpstr>What is Gateway?</vt:lpstr>
      <vt:lpstr>Program Courses 2021-2022</vt:lpstr>
      <vt:lpstr>Progress in Gateway</vt:lpstr>
      <vt:lpstr>Drexel Matriculation Requirements</vt:lpstr>
      <vt:lpstr>How to Apply</vt:lpstr>
      <vt:lpstr>How to Qualify for Gateway</vt:lpstr>
      <vt:lpstr>Housing</vt:lpstr>
      <vt:lpstr>Gateway Graduates</vt:lpstr>
      <vt:lpstr>Connect with Dragons  </vt:lpstr>
      <vt:lpstr>PowerPoint Presentation</vt:lpstr>
    </vt:vector>
  </TitlesOfParts>
  <Company>drexel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money matters</dc:title>
  <dc:creator>aimee mercer</dc:creator>
  <cp:lastModifiedBy>Harman,Travis</cp:lastModifiedBy>
  <cp:revision>1407</cp:revision>
  <cp:lastPrinted>2019-08-15T17:43:16Z</cp:lastPrinted>
  <dcterms:created xsi:type="dcterms:W3CDTF">2012-08-09T12:38:02Z</dcterms:created>
  <dcterms:modified xsi:type="dcterms:W3CDTF">2022-01-16T23:13:51Z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0x01010075F2526206E828429BF2C10BB02D75AB</vt:lpwstr>
  </property>
</Properties>
</file>